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Caveat" pitchFamily="2" charset="0"/>
      <p:regular r:id="rId20"/>
      <p:bold r:id="rId21"/>
    </p:embeddedFont>
    <p:embeddedFont>
      <p:font typeface="Georgia" panose="02040502050405020303" pitchFamily="18" charset="0"/>
      <p:regular r:id="rId22"/>
      <p:bold r:id="rId23"/>
      <p:italic r:id="rId24"/>
      <p:boldItalic r:id="rId25"/>
    </p:embeddedFont>
    <p:embeddedFont>
      <p:font typeface="Montserrat" pitchFamily="2" charset="77"/>
      <p:regular r:id="rId26"/>
      <p:bold r:id="rId27"/>
      <p:italic r:id="rId28"/>
      <p:boldItalic r:id="rId29"/>
    </p:embeddedFont>
    <p:embeddedFont>
      <p:font typeface="Roboto"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9d84a0b2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9d84a0b2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9d84a0b23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9d84a0b23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9d84a0b23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49d84a0b2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9d84a0b23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9d84a0b23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9d84a0b2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9d84a0b2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9d085e035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9d085e035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49d085e035_1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49d085e035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9d085e035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9d085e035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9d085e035_5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9d085e035_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49d085e035_1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49d085e035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49d085e035_1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49d085e035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9d085e035_1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9d085e035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9d085e035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9d085e035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9cfaf919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9cfaf91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9cfaf919b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49cfaf919b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9d085e035_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9d085e035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www.japantimes.co.jp/news/2017/01/06/national/japan-aims-overcome-language-cultural-barriers-2020-games/#.XA-B3KeZPwc" TargetMode="External"/><Relationship Id="rId13" Type="http://schemas.openxmlformats.org/officeDocument/2006/relationships/hyperlink" Target="https://docs.google.com/spreadsheets/d/1CcmZSiedjGraHk0jSPTSH2g55-Bafhk9DDr8oDn-Yqg/edit?usp=sharing" TargetMode="External"/><Relationship Id="rId3" Type="http://schemas.openxmlformats.org/officeDocument/2006/relationships/image" Target="../media/image20.jpg"/><Relationship Id="rId7" Type="http://schemas.openxmlformats.org/officeDocument/2006/relationships/hyperlink" Target="https://www.japantimes.co.jp/news/2018/03/13/national/native-english-speakers-demand-japanese-teachers-hone-language-skills-new-curricula/#.XA9VHKeZPwc" TargetMode="External"/><Relationship Id="rId12" Type="http://schemas.openxmlformats.org/officeDocument/2006/relationships/hyperlink" Target="https://zoomingjapan.com/life-in-japan/eikaiwa/" TargetMode="External"/><Relationship Id="rId17" Type="http://schemas.openxmlformats.org/officeDocument/2006/relationships/hyperlink" Target="https://www.youtube.com/watch?v=q31KskoimGw" TargetMode="External"/><Relationship Id="rId2" Type="http://schemas.openxmlformats.org/officeDocument/2006/relationships/notesSlide" Target="../notesSlides/notesSlide17.xml"/><Relationship Id="rId16" Type="http://schemas.openxmlformats.org/officeDocument/2006/relationships/hyperlink" Target="https://www.tefl.net/elt/articles/home-abroad/cultural-differences-japan/" TargetMode="External"/><Relationship Id="rId1" Type="http://schemas.openxmlformats.org/officeDocument/2006/relationships/slideLayout" Target="../slideLayouts/slideLayout3.xml"/><Relationship Id="rId6" Type="http://schemas.openxmlformats.org/officeDocument/2006/relationships/hyperlink" Target="https://www.internationalteflacademy.com/faq/bid/102201/how-large-is-the-job-market-for-english-teachers-abroad" TargetMode="External"/><Relationship Id="rId11" Type="http://schemas.openxmlformats.org/officeDocument/2006/relationships/hyperlink" Target="https://www.gooverseas.com/blog/salary-expectations-for-teaching-in-japan" TargetMode="External"/><Relationship Id="rId5" Type="http://schemas.openxmlformats.org/officeDocument/2006/relationships/hyperlink" Target="https://www.internationalteflacademy.com/teach-english-in-japan" TargetMode="External"/><Relationship Id="rId15" Type="http://schemas.openxmlformats.org/officeDocument/2006/relationships/hyperlink" Target="https://web-japan.org/kidsweb/explore/schools" TargetMode="External"/><Relationship Id="rId10" Type="http://schemas.openxmlformats.org/officeDocument/2006/relationships/hyperlink" Target="https://www.teachaway.com/blog/how-much-money-can-you-make-teaching-japan" TargetMode="External"/><Relationship Id="rId4" Type="http://schemas.openxmlformats.org/officeDocument/2006/relationships/hyperlink" Target="https://www.youtube.com/watch?v=wW920zWkIQI" TargetMode="External"/><Relationship Id="rId9" Type="http://schemas.openxmlformats.org/officeDocument/2006/relationships/hyperlink" Target="https://www.internationalteflacademy.com/faq/bid/118318/what-are-salaries-for-english-teachers-in-japan" TargetMode="External"/><Relationship Id="rId14" Type="http://schemas.openxmlformats.org/officeDocument/2006/relationships/hyperlink" Target="https://www.numbeo.com/cost-of-living/rankings.js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youtu.be/WLIv7HnZ_fE?t=78"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wW920zWkIQI"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youtube.com/watch?v=QTMPHzeD2n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7103" r="7111" b="32867"/>
          <a:stretch/>
        </p:blipFill>
        <p:spPr>
          <a:xfrm>
            <a:off x="2370625" y="313798"/>
            <a:ext cx="4402750" cy="37209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20" name="Google Shape;120;p22"/>
          <p:cNvPicPr preferRelativeResize="0"/>
          <p:nvPr/>
        </p:nvPicPr>
        <p:blipFill>
          <a:blip r:embed="rId3">
            <a:alphaModFix/>
          </a:blip>
          <a:stretch>
            <a:fillRect/>
          </a:stretch>
        </p:blipFill>
        <p:spPr>
          <a:xfrm>
            <a:off x="1477525" y="250888"/>
            <a:ext cx="6188951" cy="4641725"/>
          </a:xfrm>
          <a:prstGeom prst="rect">
            <a:avLst/>
          </a:prstGeom>
          <a:noFill/>
          <a:ln w="38100" cap="flat" cmpd="sng">
            <a:solidFill>
              <a:srgbClr val="99000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7" name="Google Shape;127;p23"/>
          <p:cNvPicPr preferRelativeResize="0"/>
          <p:nvPr/>
        </p:nvPicPr>
        <p:blipFill>
          <a:blip r:embed="rId3">
            <a:alphaModFix/>
          </a:blip>
          <a:stretch>
            <a:fillRect/>
          </a:stretch>
        </p:blipFill>
        <p:spPr>
          <a:xfrm>
            <a:off x="120124" y="125749"/>
            <a:ext cx="5594826" cy="3138975"/>
          </a:xfrm>
          <a:prstGeom prst="rect">
            <a:avLst/>
          </a:prstGeom>
          <a:noFill/>
          <a:ln w="38100" cap="flat" cmpd="sng">
            <a:solidFill>
              <a:srgbClr val="990000"/>
            </a:solidFill>
            <a:prstDash val="solid"/>
            <a:round/>
            <a:headEnd type="none" w="sm" len="sm"/>
            <a:tailEnd type="none" w="sm" len="sm"/>
          </a:ln>
        </p:spPr>
      </p:pic>
      <p:pic>
        <p:nvPicPr>
          <p:cNvPr id="128" name="Google Shape;128;p23"/>
          <p:cNvPicPr preferRelativeResize="0"/>
          <p:nvPr/>
        </p:nvPicPr>
        <p:blipFill>
          <a:blip r:embed="rId4">
            <a:alphaModFix/>
          </a:blip>
          <a:stretch>
            <a:fillRect/>
          </a:stretch>
        </p:blipFill>
        <p:spPr>
          <a:xfrm>
            <a:off x="3941802" y="1607550"/>
            <a:ext cx="4982900" cy="3335774"/>
          </a:xfrm>
          <a:prstGeom prst="rect">
            <a:avLst/>
          </a:prstGeom>
          <a:noFill/>
          <a:ln w="38100" cap="flat" cmpd="sng">
            <a:solidFill>
              <a:srgbClr val="9900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5" name="Google Shape;135;p24"/>
          <p:cNvPicPr preferRelativeResize="0"/>
          <p:nvPr/>
        </p:nvPicPr>
        <p:blipFill>
          <a:blip r:embed="rId3">
            <a:alphaModFix/>
          </a:blip>
          <a:stretch>
            <a:fillRect/>
          </a:stretch>
        </p:blipFill>
        <p:spPr>
          <a:xfrm>
            <a:off x="1002975" y="193874"/>
            <a:ext cx="7138050" cy="4755750"/>
          </a:xfrm>
          <a:prstGeom prst="rect">
            <a:avLst/>
          </a:prstGeom>
          <a:noFill/>
          <a:ln w="38100" cap="flat" cmpd="sng">
            <a:solidFill>
              <a:srgbClr val="434343"/>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2" name="Google Shape;142;p25"/>
          <p:cNvPicPr preferRelativeResize="0"/>
          <p:nvPr/>
        </p:nvPicPr>
        <p:blipFill>
          <a:blip r:embed="rId3">
            <a:alphaModFix/>
          </a:blip>
          <a:stretch>
            <a:fillRect/>
          </a:stretch>
        </p:blipFill>
        <p:spPr>
          <a:xfrm>
            <a:off x="966825" y="167100"/>
            <a:ext cx="7210350" cy="4809300"/>
          </a:xfrm>
          <a:prstGeom prst="rect">
            <a:avLst/>
          </a:prstGeom>
          <a:noFill/>
          <a:ln w="38100" cap="flat" cmpd="sng">
            <a:solidFill>
              <a:srgbClr val="9900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6"/>
          <p:cNvPicPr preferRelativeResize="0"/>
          <p:nvPr/>
        </p:nvPicPr>
        <p:blipFill>
          <a:blip r:embed="rId3">
            <a:alphaModFix/>
          </a:blip>
          <a:stretch>
            <a:fillRect/>
          </a:stretch>
        </p:blipFill>
        <p:spPr>
          <a:xfrm>
            <a:off x="7486650" y="0"/>
            <a:ext cx="1657350" cy="2667000"/>
          </a:xfrm>
          <a:prstGeom prst="rect">
            <a:avLst/>
          </a:prstGeom>
          <a:noFill/>
          <a:ln>
            <a:noFill/>
          </a:ln>
        </p:spPr>
      </p:pic>
      <p:sp>
        <p:nvSpPr>
          <p:cNvPr id="148" name="Google Shape;14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2"/>
                </a:solidFill>
              </a:rPr>
              <a:t>Culture in Classroom</a:t>
            </a:r>
            <a:endParaRPr b="1">
              <a:solidFill>
                <a:schemeClr val="dk2"/>
              </a:solidFill>
            </a:endParaRPr>
          </a:p>
          <a:p>
            <a:pPr marL="0" lvl="0" indent="0" algn="l" rtl="0">
              <a:spcBef>
                <a:spcPts val="0"/>
              </a:spcBef>
              <a:spcAft>
                <a:spcPts val="0"/>
              </a:spcAft>
              <a:buNone/>
            </a:pPr>
            <a:endParaRPr/>
          </a:p>
        </p:txBody>
      </p:sp>
      <p:sp>
        <p:nvSpPr>
          <p:cNvPr id="149" name="Google Shape;149;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Foreign teachers may provide a different use than a traditional teachers. (If administration allows it)</a:t>
            </a:r>
            <a:endParaRPr sz="1200"/>
          </a:p>
          <a:p>
            <a:pPr marL="1371600" lvl="1" indent="-304800" algn="l" rtl="0">
              <a:spcBef>
                <a:spcPts val="0"/>
              </a:spcBef>
              <a:spcAft>
                <a:spcPts val="0"/>
              </a:spcAft>
              <a:buSzPts val="1200"/>
              <a:buChar char="○"/>
            </a:pPr>
            <a:r>
              <a:rPr lang="en" sz="1200"/>
              <a:t>A friendly personality and friendly atmosphere.</a:t>
            </a:r>
            <a:endParaRPr sz="1200"/>
          </a:p>
          <a:p>
            <a:pPr marL="1371600" lvl="1" indent="-304800" algn="l" rtl="0">
              <a:spcBef>
                <a:spcPts val="0"/>
              </a:spcBef>
              <a:spcAft>
                <a:spcPts val="0"/>
              </a:spcAft>
              <a:buSzPts val="1200"/>
              <a:buChar char="○"/>
            </a:pPr>
            <a:r>
              <a:rPr lang="en" sz="1200"/>
              <a:t>A personalised touch, such as being responding to student needs.</a:t>
            </a:r>
            <a:endParaRPr sz="1200"/>
          </a:p>
          <a:p>
            <a:pPr marL="1371600" lvl="1" indent="-304800" algn="l" rtl="0">
              <a:spcBef>
                <a:spcPts val="0"/>
              </a:spcBef>
              <a:spcAft>
                <a:spcPts val="0"/>
              </a:spcAft>
              <a:buSzPts val="1200"/>
              <a:buChar char="○"/>
            </a:pPr>
            <a:r>
              <a:rPr lang="en" sz="1200"/>
              <a:t>Providing a model for the language. </a:t>
            </a:r>
            <a:endParaRPr sz="1200"/>
          </a:p>
          <a:p>
            <a:pPr marL="1371600" lvl="1" indent="-304800" algn="l" rtl="0">
              <a:spcBef>
                <a:spcPts val="0"/>
              </a:spcBef>
              <a:spcAft>
                <a:spcPts val="0"/>
              </a:spcAft>
              <a:buSzPts val="1200"/>
              <a:buChar char="○"/>
            </a:pPr>
            <a:r>
              <a:rPr lang="en" sz="1200"/>
              <a:t>Help with pronunciation .</a:t>
            </a:r>
            <a:endParaRPr sz="1200"/>
          </a:p>
          <a:p>
            <a:pPr marL="1371600" lvl="1" indent="-304800" algn="l" rtl="0">
              <a:spcBef>
                <a:spcPts val="0"/>
              </a:spcBef>
              <a:spcAft>
                <a:spcPts val="0"/>
              </a:spcAft>
              <a:buSzPts val="1200"/>
              <a:buChar char="○"/>
            </a:pPr>
            <a:r>
              <a:rPr lang="en" sz="1200"/>
              <a:t>Cultural information </a:t>
            </a:r>
            <a:endParaRPr sz="1200"/>
          </a:p>
          <a:p>
            <a:pPr marL="1371600" lvl="1" indent="-304800" algn="l" rtl="0">
              <a:spcBef>
                <a:spcPts val="0"/>
              </a:spcBef>
              <a:spcAft>
                <a:spcPts val="0"/>
              </a:spcAft>
              <a:buSzPts val="1200"/>
              <a:buChar char="○"/>
            </a:pPr>
            <a:r>
              <a:rPr lang="en" sz="1200"/>
              <a:t>Genuine interaction with a foreigner.</a:t>
            </a:r>
            <a:endParaRPr sz="1200"/>
          </a:p>
          <a:p>
            <a:pPr marL="457200" lvl="0" indent="-304800" algn="l" rtl="0">
              <a:spcBef>
                <a:spcPts val="0"/>
              </a:spcBef>
              <a:spcAft>
                <a:spcPts val="0"/>
              </a:spcAft>
              <a:buSzPts val="1200"/>
              <a:buChar char="●"/>
            </a:pPr>
            <a:r>
              <a:rPr lang="en" sz="1200"/>
              <a:t>Students asking questions (and admitting that they don’t understand)</a:t>
            </a:r>
            <a:endParaRPr sz="1200"/>
          </a:p>
          <a:p>
            <a:pPr marL="914400" lvl="1" indent="-304800" algn="l" rtl="0">
              <a:spcBef>
                <a:spcPts val="0"/>
              </a:spcBef>
              <a:spcAft>
                <a:spcPts val="0"/>
              </a:spcAft>
              <a:buSzPts val="1200"/>
              <a:buChar char="○"/>
            </a:pPr>
            <a:r>
              <a:rPr lang="en" sz="1200">
                <a:highlight>
                  <a:srgbClr val="FFFFFF"/>
                </a:highlight>
              </a:rPr>
              <a:t>Because of the collectivist culture of Japan, some students become afraid of not wanting to stand out so they hide that they are either too fluent or not properly understanding something. </a:t>
            </a:r>
            <a:endParaRPr sz="1200">
              <a:highlight>
                <a:srgbClr val="FFFFFF"/>
              </a:highlight>
            </a:endParaRPr>
          </a:p>
          <a:p>
            <a:pPr marL="457200" lvl="0" indent="-304800" algn="l" rtl="0">
              <a:spcBef>
                <a:spcPts val="0"/>
              </a:spcBef>
              <a:spcAft>
                <a:spcPts val="0"/>
              </a:spcAft>
              <a:buSzPts val="1200"/>
              <a:buChar char="●"/>
            </a:pPr>
            <a:r>
              <a:rPr lang="en" sz="1200">
                <a:highlight>
                  <a:srgbClr val="FFFFFF"/>
                </a:highlight>
              </a:rPr>
              <a:t>Modesty</a:t>
            </a:r>
            <a:endParaRPr sz="1200">
              <a:highlight>
                <a:srgbClr val="FFFFFF"/>
              </a:highlight>
            </a:endParaRPr>
          </a:p>
          <a:p>
            <a:pPr marL="914400" lvl="1" indent="-304800" algn="l" rtl="0">
              <a:spcBef>
                <a:spcPts val="0"/>
              </a:spcBef>
              <a:spcAft>
                <a:spcPts val="0"/>
              </a:spcAft>
              <a:buSzPts val="1200"/>
              <a:buChar char="○"/>
            </a:pPr>
            <a:r>
              <a:rPr lang="en" sz="1200">
                <a:highlight>
                  <a:srgbClr val="FFFFFF"/>
                </a:highlight>
              </a:rPr>
              <a:t>Some students may not ask if they think they should go up a level, nor will they mentioning their previous achievements in English, such as high notes or study abroad experiences. </a:t>
            </a:r>
            <a:endParaRPr sz="1200">
              <a:highlight>
                <a:srgbClr val="FFFFFF"/>
              </a:highlight>
            </a:endParaRPr>
          </a:p>
          <a:p>
            <a:pPr marL="457200" lvl="0" indent="-304800" algn="l" rtl="0">
              <a:spcBef>
                <a:spcPts val="0"/>
              </a:spcBef>
              <a:spcAft>
                <a:spcPts val="0"/>
              </a:spcAft>
              <a:buSzPts val="1200"/>
              <a:buChar char="●"/>
            </a:pPr>
            <a:r>
              <a:rPr lang="en" sz="1200">
                <a:highlight>
                  <a:srgbClr val="FFFFFF"/>
                </a:highlight>
              </a:rPr>
              <a:t>True Feelings</a:t>
            </a:r>
            <a:endParaRPr sz="1200">
              <a:highlight>
                <a:srgbClr val="FFFFFF"/>
              </a:highlight>
            </a:endParaRPr>
          </a:p>
          <a:p>
            <a:pPr marL="914400" lvl="1" indent="-304800" algn="l" rtl="0">
              <a:spcBef>
                <a:spcPts val="0"/>
              </a:spcBef>
              <a:spcAft>
                <a:spcPts val="0"/>
              </a:spcAft>
              <a:buSzPts val="1200"/>
              <a:buChar char="○"/>
            </a:pPr>
            <a:r>
              <a:rPr lang="en" sz="1200">
                <a:highlight>
                  <a:srgbClr val="FFFFFF"/>
                </a:highlight>
              </a:rPr>
              <a:t>The Japanese are known for often hiding their true feelings in consideration for the feelings of others.This is often known as honne ( 本音 ) and tatemae ( 建前 ). However, in a classroom setting, it is considered that the right thing to do</a:t>
            </a:r>
            <a:r>
              <a:rPr lang="en" sz="1200"/>
              <a:t> is to be as honest as possible with students. </a:t>
            </a:r>
            <a:endParaRPr sz="1200"/>
          </a:p>
          <a:p>
            <a:pPr marL="0" lvl="0" indent="0" algn="l" rtl="0">
              <a:spcBef>
                <a:spcPts val="1600"/>
              </a:spcBef>
              <a:spcAft>
                <a:spcPts val="1600"/>
              </a:spcAft>
              <a:buNone/>
            </a:pP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D9D9D9"/>
                </a:solidFill>
              </a:rPr>
              <a:t>Employment</a:t>
            </a:r>
            <a:endParaRPr b="1">
              <a:solidFill>
                <a:srgbClr val="D9D9D9"/>
              </a:solidFill>
            </a:endParaRPr>
          </a:p>
        </p:txBody>
      </p:sp>
      <p:sp>
        <p:nvSpPr>
          <p:cNvPr id="155" name="Google Shape;155;p27"/>
          <p:cNvSpPr txBox="1">
            <a:spLocks noGrp="1"/>
          </p:cNvSpPr>
          <p:nvPr>
            <p:ph type="body" idx="1"/>
          </p:nvPr>
        </p:nvSpPr>
        <p:spPr>
          <a:xfrm>
            <a:off x="311700" y="1152475"/>
            <a:ext cx="6186900" cy="38679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D9D9D9"/>
              </a:buClr>
              <a:buSzPts val="1200"/>
              <a:buChar char="●"/>
            </a:pPr>
            <a:r>
              <a:rPr lang="en" sz="1200" i="1">
                <a:solidFill>
                  <a:srgbClr val="D9D9D9"/>
                </a:solidFill>
              </a:rPr>
              <a:t>Work either as an ALT or an Eikaiwa</a:t>
            </a:r>
            <a:endParaRPr sz="1200" i="1">
              <a:solidFill>
                <a:srgbClr val="D9D9D9"/>
              </a:solidFill>
            </a:endParaRPr>
          </a:p>
          <a:p>
            <a:pPr marL="914400" lvl="1" indent="-304800" algn="l" rtl="0">
              <a:spcBef>
                <a:spcPts val="0"/>
              </a:spcBef>
              <a:spcAft>
                <a:spcPts val="0"/>
              </a:spcAft>
              <a:buClr>
                <a:srgbClr val="D9D9D9"/>
              </a:buClr>
              <a:buSzPts val="1200"/>
              <a:buChar char="○"/>
            </a:pPr>
            <a:r>
              <a:rPr lang="en" sz="1200" i="1">
                <a:solidFill>
                  <a:srgbClr val="D9D9D9"/>
                </a:solidFill>
              </a:rPr>
              <a:t>Assistant Language Teacher (ALT) in a public or private school</a:t>
            </a:r>
            <a:endParaRPr sz="1200" i="1">
              <a:solidFill>
                <a:srgbClr val="D9D9D9"/>
              </a:solidFill>
            </a:endParaRPr>
          </a:p>
          <a:p>
            <a:pPr marL="914400" lvl="1" indent="-304800" algn="l" rtl="0">
              <a:spcBef>
                <a:spcPts val="0"/>
              </a:spcBef>
              <a:spcAft>
                <a:spcPts val="0"/>
              </a:spcAft>
              <a:buClr>
                <a:srgbClr val="D9D9D9"/>
              </a:buClr>
              <a:buSzPts val="1200"/>
              <a:buChar char="○"/>
            </a:pPr>
            <a:r>
              <a:rPr lang="en" sz="1200" i="1">
                <a:solidFill>
                  <a:srgbClr val="D9D9D9"/>
                </a:solidFill>
              </a:rPr>
              <a:t>Eikaiwa </a:t>
            </a:r>
            <a:r>
              <a:rPr lang="en" sz="1200">
                <a:solidFill>
                  <a:srgbClr val="D9D9D9"/>
                </a:solidFill>
              </a:rPr>
              <a:t> (英会話)</a:t>
            </a:r>
            <a:r>
              <a:rPr lang="en" sz="1200" i="1">
                <a:solidFill>
                  <a:srgbClr val="D9D9D9"/>
                </a:solidFill>
              </a:rPr>
              <a:t> (private English school) teacher </a:t>
            </a:r>
            <a:endParaRPr sz="1200" i="1">
              <a:solidFill>
                <a:srgbClr val="D9D9D9"/>
              </a:solidFill>
            </a:endParaRPr>
          </a:p>
          <a:p>
            <a:pPr marL="457200" lvl="0" indent="-304800" algn="l" rtl="0">
              <a:spcBef>
                <a:spcPts val="0"/>
              </a:spcBef>
              <a:spcAft>
                <a:spcPts val="0"/>
              </a:spcAft>
              <a:buClr>
                <a:srgbClr val="D9D9D9"/>
              </a:buClr>
              <a:buSzPts val="1200"/>
              <a:buChar char="●"/>
            </a:pPr>
            <a:r>
              <a:rPr lang="en" sz="1200" i="1">
                <a:solidFill>
                  <a:srgbClr val="D9D9D9"/>
                </a:solidFill>
              </a:rPr>
              <a:t>Average starting salary: 247,700 JPY ($2,250) per month </a:t>
            </a:r>
            <a:endParaRPr sz="1200" i="1">
              <a:solidFill>
                <a:srgbClr val="D9D9D9"/>
              </a:solidFill>
              <a:highlight>
                <a:srgbClr val="FFFF00"/>
              </a:highlight>
            </a:endParaRPr>
          </a:p>
          <a:p>
            <a:pPr marL="457200" lvl="0" indent="-304800" algn="l" rtl="0">
              <a:spcBef>
                <a:spcPts val="0"/>
              </a:spcBef>
              <a:spcAft>
                <a:spcPts val="0"/>
              </a:spcAft>
              <a:buClr>
                <a:srgbClr val="D9D9D9"/>
              </a:buClr>
              <a:buSzPts val="1200"/>
              <a:buChar char="●"/>
            </a:pPr>
            <a:r>
              <a:rPr lang="en" sz="1200" i="1">
                <a:solidFill>
                  <a:srgbClr val="D9D9D9"/>
                </a:solidFill>
              </a:rPr>
              <a:t>Salary remains consistent regardless  </a:t>
            </a:r>
            <a:endParaRPr sz="1200" i="1">
              <a:solidFill>
                <a:srgbClr val="D9D9D9"/>
              </a:solidFill>
            </a:endParaRPr>
          </a:p>
          <a:p>
            <a:pPr marL="457200" lvl="0" indent="-304800" algn="l" rtl="0">
              <a:spcBef>
                <a:spcPts val="0"/>
              </a:spcBef>
              <a:spcAft>
                <a:spcPts val="0"/>
              </a:spcAft>
              <a:buClr>
                <a:srgbClr val="D9D9D9"/>
              </a:buClr>
              <a:buSzPts val="1200"/>
              <a:buChar char="●"/>
            </a:pPr>
            <a:r>
              <a:rPr lang="en" sz="1200" i="1">
                <a:solidFill>
                  <a:srgbClr val="D9D9D9"/>
                </a:solidFill>
              </a:rPr>
              <a:t>JET program: 280,000 JPY, ($2,550 per month) with yearly pay increases. Housing provided. </a:t>
            </a:r>
            <a:endParaRPr sz="1200" i="1">
              <a:solidFill>
                <a:srgbClr val="D9D9D9"/>
              </a:solidFill>
              <a:highlight>
                <a:srgbClr val="FFFF00"/>
              </a:highlight>
            </a:endParaRPr>
          </a:p>
          <a:p>
            <a:pPr marL="457200" lvl="0" indent="-304800" algn="l" rtl="0">
              <a:spcBef>
                <a:spcPts val="0"/>
              </a:spcBef>
              <a:spcAft>
                <a:spcPts val="0"/>
              </a:spcAft>
              <a:buClr>
                <a:srgbClr val="D9D9D9"/>
              </a:buClr>
              <a:buSzPts val="1200"/>
              <a:buChar char="●"/>
            </a:pPr>
            <a:r>
              <a:rPr lang="en" sz="1200" i="1">
                <a:solidFill>
                  <a:srgbClr val="D9D9D9"/>
                </a:solidFill>
              </a:rPr>
              <a:t>Some teachers can make more than that depending on his/her qualifications &amp; previous teaching experience.</a:t>
            </a:r>
            <a:endParaRPr sz="1200" i="1">
              <a:solidFill>
                <a:srgbClr val="D9D9D9"/>
              </a:solidFill>
            </a:endParaRPr>
          </a:p>
          <a:p>
            <a:pPr marL="457200" lvl="0" indent="-304800" algn="l" rtl="0">
              <a:spcBef>
                <a:spcPts val="0"/>
              </a:spcBef>
              <a:spcAft>
                <a:spcPts val="0"/>
              </a:spcAft>
              <a:buClr>
                <a:srgbClr val="D9D9D9"/>
              </a:buClr>
              <a:buSzPts val="1200"/>
              <a:buChar char="●"/>
            </a:pPr>
            <a:r>
              <a:rPr lang="en" sz="1200" i="1">
                <a:solidFill>
                  <a:srgbClr val="D9D9D9"/>
                </a:solidFill>
              </a:rPr>
              <a:t>More experienced teachers can potentially earn anywhere from 300,000 to 650,000 Yen ($2,700 - 5,900 USD). For these positions, a higher degree is often required. </a:t>
            </a:r>
            <a:endParaRPr sz="1200" i="1">
              <a:solidFill>
                <a:srgbClr val="D9D9D9"/>
              </a:solidFill>
            </a:endParaRPr>
          </a:p>
          <a:p>
            <a:pPr marL="914400" lvl="1" indent="-304800" algn="l" rtl="0">
              <a:spcBef>
                <a:spcPts val="0"/>
              </a:spcBef>
              <a:spcAft>
                <a:spcPts val="0"/>
              </a:spcAft>
              <a:buClr>
                <a:srgbClr val="D9D9D9"/>
              </a:buClr>
              <a:buSzPts val="1200"/>
              <a:buChar char="○"/>
            </a:pPr>
            <a:r>
              <a:rPr lang="en" sz="1200" i="1">
                <a:solidFill>
                  <a:srgbClr val="D9D9D9"/>
                </a:solidFill>
              </a:rPr>
              <a:t>UniversitIes</a:t>
            </a:r>
            <a:endParaRPr sz="1200" i="1">
              <a:solidFill>
                <a:srgbClr val="D9D9D9"/>
              </a:solidFill>
            </a:endParaRPr>
          </a:p>
          <a:p>
            <a:pPr marL="914400" lvl="1" indent="-304800" algn="l" rtl="0">
              <a:spcBef>
                <a:spcPts val="0"/>
              </a:spcBef>
              <a:spcAft>
                <a:spcPts val="0"/>
              </a:spcAft>
              <a:buClr>
                <a:srgbClr val="D9D9D9"/>
              </a:buClr>
              <a:buSzPts val="1200"/>
              <a:buChar char="○"/>
            </a:pPr>
            <a:r>
              <a:rPr lang="en" sz="1200" i="1">
                <a:solidFill>
                  <a:srgbClr val="D9D9D9"/>
                </a:solidFill>
              </a:rPr>
              <a:t>Japanese international schools. </a:t>
            </a:r>
            <a:endParaRPr sz="1200" i="1">
              <a:solidFill>
                <a:srgbClr val="D9D9D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8"/>
          <p:cNvPicPr preferRelativeResize="0"/>
          <p:nvPr/>
        </p:nvPicPr>
        <p:blipFill rotWithShape="1">
          <a:blip r:embed="rId3">
            <a:alphaModFix/>
          </a:blip>
          <a:srcRect l="26009" t="15865" r="23837" b="19165"/>
          <a:stretch/>
        </p:blipFill>
        <p:spPr>
          <a:xfrm>
            <a:off x="6014375" y="0"/>
            <a:ext cx="3129624" cy="2694976"/>
          </a:xfrm>
          <a:prstGeom prst="rect">
            <a:avLst/>
          </a:prstGeom>
          <a:noFill/>
          <a:ln>
            <a:noFill/>
          </a:ln>
        </p:spPr>
      </p:pic>
      <p:sp>
        <p:nvSpPr>
          <p:cNvPr id="161" name="Google Shape;16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Employment</a:t>
            </a:r>
            <a:endParaRPr b="1">
              <a:solidFill>
                <a:schemeClr val="dk2"/>
              </a:solidFill>
            </a:endParaRPr>
          </a:p>
        </p:txBody>
      </p:sp>
      <p:sp>
        <p:nvSpPr>
          <p:cNvPr id="162" name="Google Shape;162;p28"/>
          <p:cNvSpPr txBox="1">
            <a:spLocks noGrp="1"/>
          </p:cNvSpPr>
          <p:nvPr>
            <p:ph type="body" idx="1"/>
          </p:nvPr>
        </p:nvSpPr>
        <p:spPr>
          <a:xfrm>
            <a:off x="311700" y="1152475"/>
            <a:ext cx="8520600" cy="38679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Airfare and housing costs are typically not included</a:t>
            </a:r>
            <a:endParaRPr sz="1200"/>
          </a:p>
          <a:p>
            <a:pPr marL="914400" lvl="1" indent="-304800" algn="l" rtl="0">
              <a:spcBef>
                <a:spcPts val="0"/>
              </a:spcBef>
              <a:spcAft>
                <a:spcPts val="0"/>
              </a:spcAft>
              <a:buSzPts val="1200"/>
              <a:buChar char="○"/>
            </a:pPr>
            <a:r>
              <a:rPr lang="en" sz="1200"/>
              <a:t>Schools often assist in finding housing </a:t>
            </a:r>
            <a:endParaRPr sz="1200"/>
          </a:p>
          <a:p>
            <a:pPr marL="914400" lvl="1" indent="-304800" algn="l" rtl="0">
              <a:spcBef>
                <a:spcPts val="0"/>
              </a:spcBef>
              <a:spcAft>
                <a:spcPts val="0"/>
              </a:spcAft>
              <a:buSzPts val="1200"/>
              <a:buChar char="○"/>
            </a:pPr>
            <a:r>
              <a:rPr lang="en" sz="1200"/>
              <a:t>Schools will also occasionally provide housing stipends </a:t>
            </a:r>
            <a:endParaRPr sz="1200"/>
          </a:p>
          <a:p>
            <a:pPr marL="457200" lvl="0" indent="-304800" algn="l" rtl="0">
              <a:spcBef>
                <a:spcPts val="0"/>
              </a:spcBef>
              <a:spcAft>
                <a:spcPts val="0"/>
              </a:spcAft>
              <a:buSzPts val="1200"/>
              <a:buChar char="●"/>
            </a:pPr>
            <a:r>
              <a:rPr lang="en" sz="1200"/>
              <a:t>The average monthly cost of living: 193,500 JPY to 296,000 JPY ($1,700 - $2,600).</a:t>
            </a:r>
            <a:endParaRPr sz="1200"/>
          </a:p>
          <a:p>
            <a:pPr marL="457200" lvl="0" indent="-304800" algn="l" rtl="0">
              <a:spcBef>
                <a:spcPts val="0"/>
              </a:spcBef>
              <a:spcAft>
                <a:spcPts val="0"/>
              </a:spcAft>
              <a:buSzPts val="1200"/>
              <a:buChar char="●"/>
            </a:pPr>
            <a:r>
              <a:rPr lang="en" sz="1200"/>
              <a:t>English teachers usually benefit from: </a:t>
            </a:r>
            <a:endParaRPr sz="1200"/>
          </a:p>
          <a:p>
            <a:pPr marL="914400" lvl="1" indent="-304800" algn="l" rtl="0">
              <a:spcBef>
                <a:spcPts val="0"/>
              </a:spcBef>
              <a:spcAft>
                <a:spcPts val="0"/>
              </a:spcAft>
              <a:buSzPts val="1200"/>
              <a:buChar char="○"/>
            </a:pPr>
            <a:r>
              <a:rPr lang="en" sz="1200"/>
              <a:t>Free return flights</a:t>
            </a:r>
            <a:endParaRPr sz="1200"/>
          </a:p>
          <a:p>
            <a:pPr marL="914400" lvl="1" indent="-304800" algn="l" rtl="0">
              <a:spcBef>
                <a:spcPts val="0"/>
              </a:spcBef>
              <a:spcAft>
                <a:spcPts val="0"/>
              </a:spcAft>
              <a:buSzPts val="1200"/>
              <a:buChar char="○"/>
            </a:pPr>
            <a:r>
              <a:rPr lang="en" sz="1200"/>
              <a:t>Work visa sponsorship</a:t>
            </a:r>
            <a:endParaRPr sz="1200"/>
          </a:p>
          <a:p>
            <a:pPr marL="914400" lvl="1" indent="-304800" algn="l" rtl="0">
              <a:spcBef>
                <a:spcPts val="0"/>
              </a:spcBef>
              <a:spcAft>
                <a:spcPts val="0"/>
              </a:spcAft>
              <a:buSzPts val="1200"/>
              <a:buChar char="○"/>
            </a:pPr>
            <a:r>
              <a:rPr lang="en" sz="1200"/>
              <a:t>Health insurance (</a:t>
            </a:r>
            <a:r>
              <a:rPr lang="en" sz="1200" i="1"/>
              <a:t>some eikaiwa may illegally leave you to pay for insurance and welfare yourself.</a:t>
            </a:r>
            <a:r>
              <a:rPr lang="en" sz="1200"/>
              <a:t>)</a:t>
            </a:r>
            <a:endParaRPr sz="1200"/>
          </a:p>
          <a:p>
            <a:pPr marL="914400" lvl="1" indent="-304800" algn="l" rtl="0">
              <a:spcBef>
                <a:spcPts val="0"/>
              </a:spcBef>
              <a:spcAft>
                <a:spcPts val="0"/>
              </a:spcAft>
              <a:buSzPts val="1200"/>
              <a:buChar char="○"/>
            </a:pPr>
            <a:r>
              <a:rPr lang="en" sz="1200"/>
              <a:t>Heavily subsidized (or sometimes free) housing</a:t>
            </a:r>
            <a:endParaRPr sz="1200"/>
          </a:p>
          <a:p>
            <a:pPr marL="914400" lvl="1" indent="-304800" algn="l" rtl="0">
              <a:spcBef>
                <a:spcPts val="0"/>
              </a:spcBef>
              <a:spcAft>
                <a:spcPts val="0"/>
              </a:spcAft>
              <a:buSzPts val="1200"/>
              <a:buChar char="○"/>
            </a:pPr>
            <a:r>
              <a:rPr lang="en" sz="1200"/>
              <a:t>Some paid vacation (</a:t>
            </a:r>
            <a:r>
              <a:rPr lang="en" sz="1200" i="1"/>
              <a:t>most vacation time and breaks are usually unpaid for entry-level positions.</a:t>
            </a:r>
            <a:r>
              <a:rPr lang="en" sz="1200"/>
              <a:t>)</a:t>
            </a:r>
            <a:endParaRPr sz="1200"/>
          </a:p>
          <a:p>
            <a:pPr marL="914400" lvl="1" indent="-304800" algn="l" rtl="0">
              <a:lnSpc>
                <a:spcPct val="115000"/>
              </a:lnSpc>
              <a:spcBef>
                <a:spcPts val="0"/>
              </a:spcBef>
              <a:spcAft>
                <a:spcPts val="0"/>
              </a:spcAft>
              <a:buSzPts val="1200"/>
              <a:buChar char="○"/>
            </a:pPr>
            <a:r>
              <a:rPr lang="en" sz="1200"/>
              <a:t>Transportation costs may be covered by your employer.</a:t>
            </a:r>
            <a:endParaRPr sz="1200"/>
          </a:p>
          <a:p>
            <a:pPr marL="457200" lvl="0" indent="-304800" algn="l" rtl="0">
              <a:lnSpc>
                <a:spcPct val="115000"/>
              </a:lnSpc>
              <a:spcBef>
                <a:spcPts val="0"/>
              </a:spcBef>
              <a:spcAft>
                <a:spcPts val="0"/>
              </a:spcAft>
              <a:buSzPts val="1200"/>
              <a:buChar char="●"/>
            </a:pPr>
            <a:r>
              <a:rPr lang="en" sz="1200"/>
              <a:t>Japan can range anywhere from 25 - 35% of your take-home pay. However there are more affordable cities in</a:t>
            </a:r>
            <a:endParaRPr sz="1200"/>
          </a:p>
          <a:p>
            <a:pPr marL="457200" lvl="0" indent="0" algn="l" rtl="0">
              <a:lnSpc>
                <a:spcPct val="115000"/>
              </a:lnSpc>
              <a:spcBef>
                <a:spcPts val="0"/>
              </a:spcBef>
              <a:spcAft>
                <a:spcPts val="0"/>
              </a:spcAft>
              <a:buNone/>
            </a:pPr>
            <a:r>
              <a:rPr lang="en" sz="1200"/>
              <a:t>Japan such as, Kanawasa, Hiroshima, Nagano, Nagoya, Kobe and Kyoto.  </a:t>
            </a:r>
            <a:endParaRPr sz="1200"/>
          </a:p>
          <a:p>
            <a:pPr marL="457200" lvl="0" indent="-304800" algn="l" rtl="0">
              <a:lnSpc>
                <a:spcPct val="115000"/>
              </a:lnSpc>
              <a:spcBef>
                <a:spcPts val="0"/>
              </a:spcBef>
              <a:spcAft>
                <a:spcPts val="0"/>
              </a:spcAft>
              <a:buSzPts val="1200"/>
              <a:buChar char="●"/>
            </a:pPr>
            <a:r>
              <a:rPr lang="en" sz="1200"/>
              <a:t>The cost of living in the bigger cities in Japan is usually higher than in other Asian countries like China and Korea.</a:t>
            </a:r>
            <a:endParaRPr sz="1200"/>
          </a:p>
          <a:p>
            <a:pPr marL="457200" lvl="0" indent="0" algn="l" rtl="0">
              <a:spcBef>
                <a:spcPts val="0"/>
              </a:spcBef>
              <a:spcAft>
                <a:spcPts val="1600"/>
              </a:spcAft>
              <a:buNone/>
            </a:pP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highlight>
                  <a:srgbClr val="FFFFFF"/>
                </a:highlight>
              </a:rPr>
              <a:t>References and Sources </a:t>
            </a:r>
            <a:endParaRPr>
              <a:solidFill>
                <a:schemeClr val="dk2"/>
              </a:solidFill>
              <a:highlight>
                <a:srgbClr val="FFFFFF"/>
              </a:highlight>
            </a:endParaRPr>
          </a:p>
        </p:txBody>
      </p:sp>
      <p:sp>
        <p:nvSpPr>
          <p:cNvPr id="168" name="Google Shape;168;p29"/>
          <p:cNvSpPr txBox="1">
            <a:spLocks noGrp="1"/>
          </p:cNvSpPr>
          <p:nvPr>
            <p:ph type="body" idx="1"/>
          </p:nvPr>
        </p:nvSpPr>
        <p:spPr>
          <a:xfrm>
            <a:off x="111525" y="1017725"/>
            <a:ext cx="8881800" cy="4002600"/>
          </a:xfrm>
          <a:prstGeom prst="rect">
            <a:avLst/>
          </a:prstGeom>
        </p:spPr>
        <p:txBody>
          <a:bodyPr spcFirstLastPara="1" wrap="square" lIns="91425" tIns="91425" rIns="91425" bIns="91425" anchor="t" anchorCtr="0">
            <a:noAutofit/>
          </a:bodyPr>
          <a:lstStyle/>
          <a:p>
            <a:pPr marL="171450" indent="-171450">
              <a:lnSpc>
                <a:spcPct val="100000"/>
              </a:lnSpc>
            </a:pPr>
            <a:r>
              <a:rPr lang="en" sz="1300" dirty="0">
                <a:highlight>
                  <a:srgbClr val="FFFFFF"/>
                </a:highlight>
              </a:rPr>
              <a:t>Why Korean and Japanese Students Can't Speak English | </a:t>
            </a:r>
            <a:r>
              <a:rPr lang="en" sz="1300" dirty="0" err="1">
                <a:highlight>
                  <a:srgbClr val="FFFFFF"/>
                </a:highlight>
              </a:rPr>
              <a:t>한국과</a:t>
            </a:r>
            <a:r>
              <a:rPr lang="en" sz="1300" dirty="0">
                <a:highlight>
                  <a:srgbClr val="FFFFFF"/>
                </a:highlight>
              </a:rPr>
              <a:t> </a:t>
            </a:r>
            <a:r>
              <a:rPr lang="en" sz="1300" dirty="0" err="1">
                <a:highlight>
                  <a:srgbClr val="FFFFFF"/>
                </a:highlight>
              </a:rPr>
              <a:t>일본학생들이</a:t>
            </a:r>
            <a:r>
              <a:rPr lang="en" sz="1300" dirty="0">
                <a:highlight>
                  <a:srgbClr val="FFFFFF"/>
                </a:highlight>
              </a:rPr>
              <a:t> </a:t>
            </a:r>
            <a:r>
              <a:rPr lang="en" sz="1300" dirty="0" err="1">
                <a:highlight>
                  <a:srgbClr val="FFFFFF"/>
                </a:highlight>
              </a:rPr>
              <a:t>영어</a:t>
            </a:r>
            <a:r>
              <a:rPr lang="en" sz="1300" dirty="0">
                <a:highlight>
                  <a:srgbClr val="FFFFFF"/>
                </a:highlight>
              </a:rPr>
              <a:t> </a:t>
            </a:r>
            <a:r>
              <a:rPr lang="en" sz="1300" dirty="0" err="1">
                <a:highlight>
                  <a:srgbClr val="FFFFFF"/>
                </a:highlight>
              </a:rPr>
              <a:t>못하는</a:t>
            </a:r>
            <a:r>
              <a:rPr lang="en" sz="1300" dirty="0">
                <a:highlight>
                  <a:srgbClr val="FFFFFF"/>
                </a:highlight>
              </a:rPr>
              <a:t> </a:t>
            </a:r>
            <a:r>
              <a:rPr lang="en" sz="1300" dirty="0" err="1">
                <a:highlight>
                  <a:srgbClr val="FFFFFF"/>
                </a:highlight>
              </a:rPr>
              <a:t>이유</a:t>
            </a:r>
            <a:r>
              <a:rPr lang="en" sz="1300" dirty="0">
                <a:highlight>
                  <a:srgbClr val="FFFFFF"/>
                </a:highlight>
              </a:rPr>
              <a:t> | </a:t>
            </a:r>
            <a:r>
              <a:rPr lang="en" sz="1300" dirty="0" err="1">
                <a:highlight>
                  <a:srgbClr val="FFFFFF"/>
                </a:highlight>
              </a:rPr>
              <a:t>日本人や韓国人が英語を話せない本当の理由</a:t>
            </a:r>
            <a:r>
              <a:rPr lang="en" sz="1300" dirty="0">
                <a:highlight>
                  <a:srgbClr val="FFFFFF"/>
                </a:highlight>
              </a:rPr>
              <a:t> </a:t>
            </a:r>
            <a:r>
              <a:rPr lang="en" sz="1300" u="sng" dirty="0">
                <a:highlight>
                  <a:srgbClr val="FFFFFF"/>
                </a:highlight>
                <a:hlinkClick r:id="rId4"/>
              </a:rPr>
              <a:t>https://www.youtube.com/watch?v=wW920zWkIQI</a:t>
            </a:r>
            <a:r>
              <a:rPr lang="en" sz="1300" dirty="0">
                <a:highlight>
                  <a:srgbClr val="FFFFFF"/>
                </a:highlight>
              </a:rPr>
              <a:t> </a:t>
            </a:r>
          </a:p>
          <a:p>
            <a:pPr marL="171450" indent="-171450">
              <a:lnSpc>
                <a:spcPct val="100000"/>
              </a:lnSpc>
            </a:pPr>
            <a:r>
              <a:rPr lang="en" sz="1300" u="sng" dirty="0">
                <a:highlight>
                  <a:srgbClr val="FFFFFF"/>
                </a:highlight>
                <a:hlinkClick r:id="rId5"/>
              </a:rPr>
              <a:t>https://www.internationalteflacademy.com/teach-english-in-japan</a:t>
            </a:r>
            <a:endParaRPr lang="en" sz="1300" dirty="0">
              <a:highlight>
                <a:srgbClr val="FFFFFF"/>
              </a:highlight>
            </a:endParaRPr>
          </a:p>
          <a:p>
            <a:pPr marL="171450" indent="-171450">
              <a:lnSpc>
                <a:spcPct val="100000"/>
              </a:lnSpc>
            </a:pPr>
            <a:r>
              <a:rPr lang="en" sz="1300" u="sng" dirty="0">
                <a:highlight>
                  <a:srgbClr val="FFFFFF"/>
                </a:highlight>
                <a:hlinkClick r:id="rId6"/>
              </a:rPr>
              <a:t>https://www.internationalteflacademy.com/faq/bid/102201/how-large-is-the-job-market-for-english-teachers-abroad</a:t>
            </a:r>
            <a:endParaRPr lang="en" sz="1300" dirty="0">
              <a:highlight>
                <a:srgbClr val="FFFFFF"/>
              </a:highlight>
            </a:endParaRPr>
          </a:p>
          <a:p>
            <a:pPr marL="171450" indent="-171450">
              <a:lnSpc>
                <a:spcPct val="100000"/>
              </a:lnSpc>
            </a:pPr>
            <a:r>
              <a:rPr lang="en" sz="1300" u="sng" dirty="0">
                <a:highlight>
                  <a:srgbClr val="FFFFFF"/>
                </a:highlight>
                <a:hlinkClick r:id="rId7"/>
              </a:rPr>
              <a:t>https://www.japantimes.co.jp/news/2018/03/13/national/native-english-speakers-demand-japanese-teachers-hone-language-skills-new-curricula/#.XA9VHKeZPwc</a:t>
            </a:r>
            <a:endParaRPr lang="en" sz="1300" dirty="0">
              <a:highlight>
                <a:srgbClr val="FFFFFF"/>
              </a:highlight>
            </a:endParaRPr>
          </a:p>
          <a:p>
            <a:pPr marL="171450" indent="-171450">
              <a:lnSpc>
                <a:spcPct val="100000"/>
              </a:lnSpc>
            </a:pPr>
            <a:r>
              <a:rPr lang="en" sz="1300" u="sng" dirty="0">
                <a:highlight>
                  <a:srgbClr val="FFFFFF"/>
                </a:highlight>
                <a:hlinkClick r:id="rId8"/>
              </a:rPr>
              <a:t>https://www.japantimes.co.jp/news/2017/01/06/national/japan-aims-overcome-language-cultural-barriers-2020-games/#.XA-B3KeZPwc</a:t>
            </a:r>
            <a:endParaRPr lang="en" sz="1300" dirty="0">
              <a:highlight>
                <a:srgbClr val="FFFFFF"/>
              </a:highlight>
            </a:endParaRPr>
          </a:p>
          <a:p>
            <a:pPr marL="171450" indent="-171450">
              <a:lnSpc>
                <a:spcPct val="100000"/>
              </a:lnSpc>
            </a:pPr>
            <a:r>
              <a:rPr lang="en" sz="1300" u="sng" dirty="0">
                <a:highlight>
                  <a:srgbClr val="FFFFFF"/>
                </a:highlight>
                <a:hlinkClick r:id="rId9"/>
              </a:rPr>
              <a:t>https://www.internationalteflacademy.com/faq/bid/118318/what-are-salaries-for-english-teachers-in-japan</a:t>
            </a:r>
            <a:endParaRPr lang="en" sz="1300" dirty="0">
              <a:highlight>
                <a:srgbClr val="FFFFFF"/>
              </a:highlight>
              <a:latin typeface="Montserrat"/>
              <a:sym typeface="Montserrat"/>
            </a:endParaRPr>
          </a:p>
          <a:p>
            <a:pPr marL="171450" indent="-171450">
              <a:lnSpc>
                <a:spcPct val="100000"/>
              </a:lnSpc>
            </a:pPr>
            <a:r>
              <a:rPr lang="en" sz="1300" u="sng" dirty="0">
                <a:highlight>
                  <a:srgbClr val="FFFFFF"/>
                </a:highlight>
                <a:hlinkClick r:id="rId10"/>
              </a:rPr>
              <a:t>https://www.teachaway.com/blog/how-much-money-can-you-make-teaching-japan</a:t>
            </a:r>
            <a:endParaRPr lang="en" sz="1300" dirty="0">
              <a:highlight>
                <a:srgbClr val="FFFFFF"/>
              </a:highlight>
            </a:endParaRPr>
          </a:p>
          <a:p>
            <a:pPr marL="171450" indent="-171450">
              <a:lnSpc>
                <a:spcPct val="100000"/>
              </a:lnSpc>
            </a:pPr>
            <a:r>
              <a:rPr lang="en" sz="1300" u="sng" dirty="0">
                <a:highlight>
                  <a:srgbClr val="FFFFFF"/>
                </a:highlight>
                <a:hlinkClick r:id="rId11"/>
              </a:rPr>
              <a:t>https://www.gooverseas.com/blog/salary-expectations-for-teaching-in-japan</a:t>
            </a:r>
            <a:endParaRPr lang="en" sz="1300" dirty="0">
              <a:highlight>
                <a:srgbClr val="FFFFFF"/>
              </a:highlight>
            </a:endParaRPr>
          </a:p>
          <a:p>
            <a:pPr marL="171450" indent="-171450">
              <a:lnSpc>
                <a:spcPct val="100000"/>
              </a:lnSpc>
            </a:pPr>
            <a:r>
              <a:rPr lang="en" sz="1300" u="sng" dirty="0">
                <a:highlight>
                  <a:srgbClr val="FFFFFF"/>
                </a:highlight>
                <a:hlinkClick r:id="rId12"/>
              </a:rPr>
              <a:t>https://zoomingjapan.com/life-in-japan/eikaiwa/</a:t>
            </a:r>
            <a:endParaRPr lang="en" sz="1300" b="1" u="sng" dirty="0">
              <a:highlight>
                <a:srgbClr val="FFFFFF"/>
              </a:highlight>
            </a:endParaRPr>
          </a:p>
          <a:p>
            <a:pPr marL="171450" indent="-171450">
              <a:lnSpc>
                <a:spcPct val="100000"/>
              </a:lnSpc>
            </a:pPr>
            <a:r>
              <a:rPr lang="en" sz="1300" dirty="0">
                <a:highlight>
                  <a:srgbClr val="FFFFFF"/>
                </a:highlight>
              </a:rPr>
              <a:t>International City Rankings (2017) </a:t>
            </a:r>
            <a:r>
              <a:rPr lang="en" sz="1300" u="sng" dirty="0">
                <a:highlight>
                  <a:srgbClr val="FFFFFF"/>
                </a:highlight>
                <a:hlinkClick r:id="rId13"/>
              </a:rPr>
              <a:t>https://docs.google.com/spreadsheets/d/1CcmZSiedjGraHk0jSPTSH2g55-Bafhk9DDr8oDn-Yqg/edit?usp=sharing</a:t>
            </a:r>
            <a:endParaRPr lang="en" sz="1300" dirty="0">
              <a:highlight>
                <a:srgbClr val="FFFFFF"/>
              </a:highlight>
            </a:endParaRPr>
          </a:p>
          <a:p>
            <a:pPr marL="171450" indent="-171450">
              <a:lnSpc>
                <a:spcPct val="100000"/>
              </a:lnSpc>
            </a:pPr>
            <a:r>
              <a:rPr lang="en" sz="1300" u="sng" dirty="0">
                <a:highlight>
                  <a:srgbClr val="FFFFFF"/>
                </a:highlight>
                <a:hlinkClick r:id="rId14"/>
              </a:rPr>
              <a:t>https://www.numbeo.com/cost-of-living/rankings.jsp</a:t>
            </a:r>
            <a:endParaRPr lang="en" sz="1300" u="sng" dirty="0">
              <a:highlight>
                <a:srgbClr val="FFFFFF"/>
              </a:highlight>
            </a:endParaRPr>
          </a:p>
          <a:p>
            <a:pPr marL="171450" indent="-171450">
              <a:lnSpc>
                <a:spcPct val="100000"/>
              </a:lnSpc>
            </a:pPr>
            <a:r>
              <a:rPr lang="en-US" sz="1300" u="sng" dirty="0">
                <a:highlight>
                  <a:srgbClr val="FFFFFF"/>
                </a:highlight>
                <a:hlinkClick r:id="rId15"/>
              </a:rPr>
              <a:t>https://web-japan.org/kidsweb/explore/schools</a:t>
            </a:r>
            <a:endParaRPr lang="en-US" sz="1300" u="sng" dirty="0">
              <a:highlight>
                <a:srgbClr val="FFFFFF"/>
              </a:highlight>
            </a:endParaRPr>
          </a:p>
          <a:p>
            <a:pPr marL="171450" indent="-171450">
              <a:lnSpc>
                <a:spcPct val="100000"/>
              </a:lnSpc>
            </a:pPr>
            <a:r>
              <a:rPr lang="en-US" sz="1300" u="sng" dirty="0">
                <a:highlight>
                  <a:srgbClr val="FFFFFF"/>
                </a:highlight>
                <a:hlinkClick r:id="rId16"/>
              </a:rPr>
              <a:t>https://www.tefl.net/elt/articles/home-abroad/cultural-differences-japan/</a:t>
            </a:r>
            <a:endParaRPr lang="en-US" sz="1300" u="sng" dirty="0">
              <a:highlight>
                <a:srgbClr val="FFFFFF"/>
              </a:highlight>
            </a:endParaRPr>
          </a:p>
          <a:p>
            <a:pPr marL="171450" indent="-171450">
              <a:lnSpc>
                <a:spcPct val="100000"/>
              </a:lnSpc>
            </a:pPr>
            <a:r>
              <a:rPr lang="en-US" sz="1300" dirty="0">
                <a:highlight>
                  <a:srgbClr val="FFFFFF"/>
                </a:highlight>
              </a:rPr>
              <a:t>Teaching in Japan: 5 Useful Tips for Beginners </a:t>
            </a:r>
            <a:r>
              <a:rPr lang="en-US" sz="1300" u="sng" dirty="0">
                <a:highlight>
                  <a:srgbClr val="FFFFFF"/>
                </a:highlight>
                <a:hlinkClick r:id="rId17"/>
              </a:rPr>
              <a:t>https://www.youtube.com/watch?v=q31KskoimGw</a:t>
            </a:r>
            <a:endParaRPr lang="en-US" sz="1300" dirty="0">
              <a:highlight>
                <a:srgbClr val="FFFFFF"/>
              </a:highlight>
            </a:endParaRPr>
          </a:p>
          <a:p>
            <a:pPr marL="0" lvl="0" indent="0" algn="l" rtl="0">
              <a:spcBef>
                <a:spcPts val="1600"/>
              </a:spcBef>
              <a:spcAft>
                <a:spcPts val="0"/>
              </a:spcAft>
              <a:buNone/>
            </a:pPr>
            <a:endParaRPr sz="800" dirty="0"/>
          </a:p>
          <a:p>
            <a:pPr marL="0" lvl="0" indent="0" algn="l" rtl="0">
              <a:spcBef>
                <a:spcPts val="1600"/>
              </a:spcBef>
              <a:spcAft>
                <a:spcPts val="1600"/>
              </a:spcAft>
              <a:buNone/>
            </a:pPr>
            <a:endParaRPr sz="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body" idx="1"/>
          </p:nvPr>
        </p:nvSpPr>
        <p:spPr>
          <a:xfrm>
            <a:off x="385000" y="1152475"/>
            <a:ext cx="84474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a:p>
            <a:pPr marL="0" lvl="0" indent="0" algn="l" rtl="0">
              <a:lnSpc>
                <a:spcPct val="100000"/>
              </a:lnSpc>
              <a:spcBef>
                <a:spcPts val="1600"/>
              </a:spcBef>
              <a:spcAft>
                <a:spcPts val="0"/>
              </a:spcAft>
              <a:buNone/>
            </a:pPr>
            <a:endParaRPr/>
          </a:p>
          <a:p>
            <a:pPr marL="0" lvl="0" indent="0" algn="ctr" rtl="0">
              <a:lnSpc>
                <a:spcPct val="100000"/>
              </a:lnSpc>
              <a:spcBef>
                <a:spcPts val="1600"/>
              </a:spcBef>
              <a:spcAft>
                <a:spcPts val="1600"/>
              </a:spcAft>
              <a:buNone/>
            </a:pPr>
            <a:endParaRPr>
              <a:highlight>
                <a:srgbClr val="999999"/>
              </a:highlight>
            </a:endParaRPr>
          </a:p>
        </p:txBody>
      </p:sp>
      <p:pic>
        <p:nvPicPr>
          <p:cNvPr id="61" name="Google Shape;61;p14"/>
          <p:cNvPicPr preferRelativeResize="0"/>
          <p:nvPr/>
        </p:nvPicPr>
        <p:blipFill rotWithShape="1">
          <a:blip r:embed="rId3">
            <a:alphaModFix/>
          </a:blip>
          <a:srcRect t="11502" b="11509"/>
          <a:stretch/>
        </p:blipFill>
        <p:spPr>
          <a:xfrm>
            <a:off x="0" y="591850"/>
            <a:ext cx="9144000" cy="3959825"/>
          </a:xfrm>
          <a:prstGeom prst="rect">
            <a:avLst/>
          </a:prstGeom>
          <a:noFill/>
          <a:ln>
            <a:noFill/>
          </a:ln>
        </p:spPr>
      </p:pic>
      <p:pic>
        <p:nvPicPr>
          <p:cNvPr id="62" name="Google Shape;62;p14"/>
          <p:cNvPicPr preferRelativeResize="0"/>
          <p:nvPr/>
        </p:nvPicPr>
        <p:blipFill rotWithShape="1">
          <a:blip r:embed="rId4">
            <a:alphaModFix/>
          </a:blip>
          <a:srcRect l="20047" t="7036" r="18436" b="15975"/>
          <a:stretch/>
        </p:blipFill>
        <p:spPr>
          <a:xfrm>
            <a:off x="1759538" y="591838"/>
            <a:ext cx="5624923" cy="3959825"/>
          </a:xfrm>
          <a:prstGeom prst="rect">
            <a:avLst/>
          </a:prstGeom>
          <a:noFill/>
          <a:ln>
            <a:noFill/>
          </a:ln>
        </p:spPr>
      </p:pic>
      <p:sp>
        <p:nvSpPr>
          <p:cNvPr id="63" name="Google Shape;63;p14"/>
          <p:cNvSpPr txBox="1"/>
          <p:nvPr/>
        </p:nvSpPr>
        <p:spPr>
          <a:xfrm>
            <a:off x="2406675" y="265850"/>
            <a:ext cx="4029900" cy="4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4"/>
          <p:cNvSpPr txBox="1"/>
          <p:nvPr/>
        </p:nvSpPr>
        <p:spPr>
          <a:xfrm>
            <a:off x="0" y="0"/>
            <a:ext cx="7241100" cy="55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u="sng">
                <a:solidFill>
                  <a:schemeClr val="hlink"/>
                </a:solidFill>
                <a:hlinkClick r:id="rId5"/>
              </a:rPr>
              <a:t>https://youtu.be/WLIv7HnZ_fE?t=78</a:t>
            </a:r>
            <a:endParaRPr/>
          </a:p>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People’s need for English</a:t>
            </a:r>
            <a:endParaRPr b="1">
              <a:solidFill>
                <a:schemeClr val="dk2"/>
              </a:solidFill>
            </a:endParaRPr>
          </a:p>
        </p:txBody>
      </p:sp>
      <p:sp>
        <p:nvSpPr>
          <p:cNvPr id="70" name="Google Shape;70;p15"/>
          <p:cNvSpPr txBox="1">
            <a:spLocks noGrp="1"/>
          </p:cNvSpPr>
          <p:nvPr>
            <p:ph type="body" idx="1"/>
          </p:nvPr>
        </p:nvSpPr>
        <p:spPr>
          <a:xfrm>
            <a:off x="311700" y="1152475"/>
            <a:ext cx="8327400" cy="34164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SzPts val="1200"/>
              <a:buChar char="●"/>
            </a:pPr>
            <a:r>
              <a:rPr lang="en" sz="1200"/>
              <a:t>The Japanese begin learning English at the 5th grade level.</a:t>
            </a:r>
            <a:endParaRPr sz="1200"/>
          </a:p>
          <a:p>
            <a:pPr marL="457200" lvl="0" indent="-304800" algn="l" rtl="0">
              <a:lnSpc>
                <a:spcPct val="150000"/>
              </a:lnSpc>
              <a:spcBef>
                <a:spcPts val="0"/>
              </a:spcBef>
              <a:spcAft>
                <a:spcPts val="0"/>
              </a:spcAft>
              <a:buSzPts val="1200"/>
              <a:buChar char="●"/>
            </a:pPr>
            <a:r>
              <a:rPr lang="en" sz="1200"/>
              <a:t>They continue learning it throughout high school. </a:t>
            </a:r>
            <a:endParaRPr sz="1200"/>
          </a:p>
          <a:p>
            <a:pPr marL="457200" lvl="0" indent="-304800" algn="l" rtl="0">
              <a:lnSpc>
                <a:spcPct val="150000"/>
              </a:lnSpc>
              <a:spcBef>
                <a:spcPts val="0"/>
              </a:spcBef>
              <a:spcAft>
                <a:spcPts val="0"/>
              </a:spcAft>
              <a:buSzPts val="1200"/>
              <a:buChar char="●"/>
            </a:pPr>
            <a:r>
              <a:rPr lang="en" sz="1200"/>
              <a:t>Starting in 2020, English will begin to be taught at the 3rd and 4th grade level.</a:t>
            </a:r>
            <a:endParaRPr sz="1200"/>
          </a:p>
          <a:p>
            <a:pPr marL="457200" lvl="0" indent="-304800" algn="l" rtl="0">
              <a:lnSpc>
                <a:spcPct val="150000"/>
              </a:lnSpc>
              <a:spcBef>
                <a:spcPts val="0"/>
              </a:spcBef>
              <a:spcAft>
                <a:spcPts val="0"/>
              </a:spcAft>
              <a:buSzPts val="1200"/>
              <a:buChar char="●"/>
            </a:pPr>
            <a:r>
              <a:rPr lang="en" sz="1200"/>
              <a:t>Because of the grammar-strict curriculum of Japanese schools, students often suffer.</a:t>
            </a:r>
            <a:endParaRPr sz="1200"/>
          </a:p>
          <a:p>
            <a:pPr marL="914400" lvl="1" indent="-304800" algn="l" rtl="0">
              <a:lnSpc>
                <a:spcPct val="150000"/>
              </a:lnSpc>
              <a:spcBef>
                <a:spcPts val="0"/>
              </a:spcBef>
              <a:spcAft>
                <a:spcPts val="0"/>
              </a:spcAft>
              <a:buSzPts val="1200"/>
              <a:buChar char="○"/>
            </a:pPr>
            <a:r>
              <a:rPr lang="en" sz="1200"/>
              <a:t>Even though Japanese students begin studying English at an early age, and even though their English grammar skills may be advanced, their English speaking and conversational skills are often lacking and hinder them from becoming fluent.</a:t>
            </a:r>
            <a:endParaRPr sz="1200"/>
          </a:p>
          <a:p>
            <a:pPr marL="457200" lvl="0" indent="-304800" algn="l" rtl="0">
              <a:lnSpc>
                <a:spcPct val="150000"/>
              </a:lnSpc>
              <a:spcBef>
                <a:spcPts val="0"/>
              </a:spcBef>
              <a:spcAft>
                <a:spcPts val="0"/>
              </a:spcAft>
              <a:buSzPts val="1200"/>
              <a:buChar char="●"/>
            </a:pPr>
            <a:r>
              <a:rPr lang="en" sz="1200"/>
              <a:t>This effect creates a demand for qualified native English speakers.</a:t>
            </a:r>
            <a:endParaRPr sz="1200"/>
          </a:p>
          <a:p>
            <a:pPr marL="457200" lvl="0" indent="-304800" algn="l" rtl="0">
              <a:lnSpc>
                <a:spcPct val="150000"/>
              </a:lnSpc>
              <a:spcBef>
                <a:spcPts val="0"/>
              </a:spcBef>
              <a:spcAft>
                <a:spcPts val="0"/>
              </a:spcAft>
              <a:buSzPts val="1200"/>
              <a:buChar char="●"/>
            </a:pPr>
            <a:r>
              <a:rPr lang="en" sz="1200"/>
              <a:t>The 2020 Olympics has also energized the country to hone in on their English skills. </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4"/>
        <p:cNvGrpSpPr/>
        <p:nvPr/>
      </p:nvGrpSpPr>
      <p:grpSpPr>
        <a:xfrm>
          <a:off x="0" y="0"/>
          <a:ext cx="0" cy="0"/>
          <a:chOff x="0" y="0"/>
          <a:chExt cx="0" cy="0"/>
        </a:xfrm>
      </p:grpSpPr>
      <p:sp>
        <p:nvSpPr>
          <p:cNvPr id="75" name="Google Shape;75;p16"/>
          <p:cNvSpPr txBox="1">
            <a:spLocks noGrp="1"/>
          </p:cNvSpPr>
          <p:nvPr>
            <p:ph type="body" idx="1"/>
          </p:nvPr>
        </p:nvSpPr>
        <p:spPr>
          <a:xfrm>
            <a:off x="311700" y="4080925"/>
            <a:ext cx="8520600" cy="8730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200"/>
              <a:t>“Why Korean and Japanese Students Can't Speak English”</a:t>
            </a:r>
            <a:endParaRPr sz="1200"/>
          </a:p>
          <a:p>
            <a:pPr marL="0" lvl="0" indent="0" algn="ctr" rtl="0">
              <a:lnSpc>
                <a:spcPct val="100000"/>
              </a:lnSpc>
              <a:spcBef>
                <a:spcPts val="1600"/>
              </a:spcBef>
              <a:spcAft>
                <a:spcPts val="1600"/>
              </a:spcAft>
              <a:buClr>
                <a:schemeClr val="dk1"/>
              </a:buClr>
              <a:buSzPts val="1100"/>
              <a:buFont typeface="Arial"/>
              <a:buNone/>
            </a:pPr>
            <a:r>
              <a:rPr lang="en" sz="1200" u="sng">
                <a:solidFill>
                  <a:schemeClr val="accent5"/>
                </a:solidFill>
                <a:hlinkClick r:id="rId3">
                  <a:extLst>
                    <a:ext uri="{A12FA001-AC4F-418D-AE19-62706E023703}">
                      <ahyp:hlinkClr xmlns:ahyp="http://schemas.microsoft.com/office/drawing/2018/hyperlinkcolor" val="tx"/>
                    </a:ext>
                  </a:extLst>
                </a:hlinkClick>
              </a:rPr>
              <a:t>https://www.youtube.com/watch?v=wW920zWkIQI</a:t>
            </a:r>
            <a:r>
              <a:rPr lang="en" sz="1200"/>
              <a:t> </a:t>
            </a:r>
            <a:endParaRPr sz="1200"/>
          </a:p>
        </p:txBody>
      </p:sp>
      <p:pic>
        <p:nvPicPr>
          <p:cNvPr id="76" name="Google Shape;76;p16"/>
          <p:cNvPicPr preferRelativeResize="0"/>
          <p:nvPr/>
        </p:nvPicPr>
        <p:blipFill rotWithShape="1">
          <a:blip r:embed="rId4">
            <a:alphaModFix/>
          </a:blip>
          <a:srcRect l="2725" t="6576" r="2326" b="5849"/>
          <a:stretch/>
        </p:blipFill>
        <p:spPr>
          <a:xfrm>
            <a:off x="0" y="1110763"/>
            <a:ext cx="4619322" cy="2662800"/>
          </a:xfrm>
          <a:prstGeom prst="rect">
            <a:avLst/>
          </a:prstGeom>
          <a:noFill/>
          <a:ln w="76200" cap="flat" cmpd="sng">
            <a:solidFill>
              <a:srgbClr val="000000"/>
            </a:solidFill>
            <a:prstDash val="solid"/>
            <a:round/>
            <a:headEnd type="none" w="sm" len="sm"/>
            <a:tailEnd type="none" w="sm" len="sm"/>
          </a:ln>
        </p:spPr>
      </p:pic>
      <p:pic>
        <p:nvPicPr>
          <p:cNvPr id="77" name="Google Shape;77;p16"/>
          <p:cNvPicPr preferRelativeResize="0"/>
          <p:nvPr/>
        </p:nvPicPr>
        <p:blipFill rotWithShape="1">
          <a:blip r:embed="rId5">
            <a:alphaModFix/>
          </a:blip>
          <a:srcRect l="2743" t="6576" r="2316" b="5849"/>
          <a:stretch/>
        </p:blipFill>
        <p:spPr>
          <a:xfrm>
            <a:off x="4650125" y="1110775"/>
            <a:ext cx="4619325" cy="2662798"/>
          </a:xfrm>
          <a:prstGeom prst="rect">
            <a:avLst/>
          </a:prstGeom>
          <a:noFill/>
          <a:ln w="76200" cap="flat" cmpd="sng">
            <a:solidFill>
              <a:srgbClr val="000000"/>
            </a:solidFill>
            <a:prstDash val="solid"/>
            <a:round/>
            <a:headEnd type="none" w="sm" len="sm"/>
            <a:tailEnd type="none" w="sm" len="sm"/>
          </a:ln>
        </p:spPr>
      </p:pic>
      <p:cxnSp>
        <p:nvCxnSpPr>
          <p:cNvPr id="78" name="Google Shape;78;p16"/>
          <p:cNvCxnSpPr/>
          <p:nvPr/>
        </p:nvCxnSpPr>
        <p:spPr>
          <a:xfrm>
            <a:off x="2175000" y="4080925"/>
            <a:ext cx="4794000" cy="0"/>
          </a:xfrm>
          <a:prstGeom prst="straightConnector1">
            <a:avLst/>
          </a:prstGeom>
          <a:noFill/>
          <a:ln w="38100" cap="flat" cmpd="sng">
            <a:solidFill>
              <a:srgbClr val="CC0000"/>
            </a:solidFill>
            <a:prstDash val="solid"/>
            <a:round/>
            <a:headEnd type="none" w="med" len="med"/>
            <a:tailEnd type="none" w="med" len="med"/>
          </a:ln>
        </p:spPr>
      </p:cxnSp>
      <p:cxnSp>
        <p:nvCxnSpPr>
          <p:cNvPr id="79" name="Google Shape;79;p16"/>
          <p:cNvCxnSpPr/>
          <p:nvPr/>
        </p:nvCxnSpPr>
        <p:spPr>
          <a:xfrm>
            <a:off x="3897375" y="731225"/>
            <a:ext cx="1657200" cy="300"/>
          </a:xfrm>
          <a:prstGeom prst="straightConnector1">
            <a:avLst/>
          </a:prstGeom>
          <a:noFill/>
          <a:ln w="38100" cap="flat" cmpd="sng">
            <a:solidFill>
              <a:srgbClr val="CC0000"/>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body" idx="1"/>
          </p:nvPr>
        </p:nvSpPr>
        <p:spPr>
          <a:xfrm>
            <a:off x="0" y="0"/>
            <a:ext cx="1894200" cy="497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00" i="1"/>
          </a:p>
          <a:p>
            <a:pPr marL="0" lvl="0" indent="0" algn="l" rtl="0">
              <a:spcBef>
                <a:spcPts val="1600"/>
              </a:spcBef>
              <a:spcAft>
                <a:spcPts val="0"/>
              </a:spcAft>
              <a:buNone/>
            </a:pPr>
            <a:r>
              <a:rPr lang="en" sz="1100" i="1"/>
              <a:t>“Last year the guidelines were further revised to start English education from the third grade as part of foreign language teaching, and make English a formal subject from fifth grade, starting in 2020, in an effort to enhance the nation’s global competitiveness.”</a:t>
            </a:r>
            <a:endParaRPr sz="1100" i="1"/>
          </a:p>
          <a:p>
            <a:pPr marL="0" lvl="0" indent="0" algn="l" rtl="0">
              <a:spcBef>
                <a:spcPts val="1600"/>
              </a:spcBef>
              <a:spcAft>
                <a:spcPts val="0"/>
              </a:spcAft>
              <a:buNone/>
            </a:pPr>
            <a:endParaRPr sz="1100" i="1"/>
          </a:p>
          <a:p>
            <a:pPr marL="0" lvl="0" indent="0" algn="l" rtl="0">
              <a:spcBef>
                <a:spcPts val="1600"/>
              </a:spcBef>
              <a:spcAft>
                <a:spcPts val="1600"/>
              </a:spcAft>
              <a:buNone/>
            </a:pPr>
            <a:r>
              <a:rPr lang="en" sz="1100" i="1"/>
              <a:t>“The education ministry has also called for the number of English teachers to be increased, while hiring 20,000 native speakers and Japanese fluent in English as assistant language teachers by fiscal 2020.”</a:t>
            </a:r>
            <a:endParaRPr sz="1100" i="1"/>
          </a:p>
        </p:txBody>
      </p:sp>
      <p:pic>
        <p:nvPicPr>
          <p:cNvPr id="85" name="Google Shape;85;p17"/>
          <p:cNvPicPr preferRelativeResize="0"/>
          <p:nvPr/>
        </p:nvPicPr>
        <p:blipFill rotWithShape="1">
          <a:blip r:embed="rId3">
            <a:alphaModFix/>
          </a:blip>
          <a:srcRect l="3049" t="18564" r="34073" b="15017"/>
          <a:stretch/>
        </p:blipFill>
        <p:spPr>
          <a:xfrm>
            <a:off x="1984850" y="107800"/>
            <a:ext cx="5174301" cy="3416400"/>
          </a:xfrm>
          <a:prstGeom prst="rect">
            <a:avLst/>
          </a:prstGeom>
          <a:noFill/>
          <a:ln w="38100" cap="flat" cmpd="sng">
            <a:solidFill>
              <a:srgbClr val="990000"/>
            </a:solidFill>
            <a:prstDash val="solid"/>
            <a:round/>
            <a:headEnd type="none" w="sm" len="sm"/>
            <a:tailEnd type="none" w="sm" len="sm"/>
          </a:ln>
          <a:effectLst>
            <a:outerShdw blurRad="57150" dist="85725" dir="3120000" algn="bl" rotWithShape="0">
              <a:srgbClr val="5B0F00">
                <a:alpha val="50000"/>
              </a:srgbClr>
            </a:outerShdw>
          </a:effectLst>
        </p:spPr>
      </p:pic>
      <p:sp>
        <p:nvSpPr>
          <p:cNvPr id="86" name="Google Shape;86;p17"/>
          <p:cNvSpPr txBox="1">
            <a:spLocks noGrp="1"/>
          </p:cNvSpPr>
          <p:nvPr>
            <p:ph type="body" idx="1"/>
          </p:nvPr>
        </p:nvSpPr>
        <p:spPr>
          <a:xfrm>
            <a:off x="7330250" y="0"/>
            <a:ext cx="1813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00" i="1"/>
          </a:p>
          <a:p>
            <a:pPr marL="0" lvl="0" indent="0" algn="l" rtl="0">
              <a:spcBef>
                <a:spcPts val="1000"/>
              </a:spcBef>
              <a:spcAft>
                <a:spcPts val="0"/>
              </a:spcAft>
              <a:buNone/>
            </a:pPr>
            <a:r>
              <a:rPr lang="en" sz="1100" i="1"/>
              <a:t>“The board of education of the city of Fukuoka has also tied up with the Fukuoka International School and has started English conversation classes specifically promoted to teachers. The lessons, taught by native speakers, are held once a week for an hour. Aid is provided for tuition fees. Roughly 400 people have attended the classes so far and about 80 percent of recent attendees are elementary school teachers, according to the board.”</a:t>
            </a:r>
            <a:endParaRPr sz="1100" i="1"/>
          </a:p>
          <a:p>
            <a:pPr marL="0" lvl="0" indent="0" algn="l" rtl="0">
              <a:spcBef>
                <a:spcPts val="1000"/>
              </a:spcBef>
              <a:spcAft>
                <a:spcPts val="0"/>
              </a:spcAft>
              <a:buNone/>
            </a:pPr>
            <a:endParaRPr sz="700">
              <a:latin typeface="Caveat"/>
              <a:ea typeface="Caveat"/>
              <a:cs typeface="Caveat"/>
              <a:sym typeface="Caveat"/>
            </a:endParaRPr>
          </a:p>
          <a:p>
            <a:pPr marL="0" lvl="0" indent="0" algn="l" rtl="0">
              <a:spcBef>
                <a:spcPts val="1600"/>
              </a:spcBef>
              <a:spcAft>
                <a:spcPts val="0"/>
              </a:spcAft>
              <a:buNone/>
            </a:pPr>
            <a:r>
              <a:rPr lang="en" sz="700">
                <a:latin typeface="Caveat"/>
                <a:ea typeface="Caveat"/>
                <a:cs typeface="Caveat"/>
                <a:sym typeface="Caveat"/>
              </a:rPr>
              <a:t>.</a:t>
            </a:r>
            <a:endParaRPr sz="700">
              <a:latin typeface="Caveat"/>
              <a:ea typeface="Caveat"/>
              <a:cs typeface="Caveat"/>
              <a:sym typeface="Caveat"/>
            </a:endParaRPr>
          </a:p>
          <a:p>
            <a:pPr marL="0" lvl="0" indent="0" algn="l" rtl="0">
              <a:spcBef>
                <a:spcPts val="1600"/>
              </a:spcBef>
              <a:spcAft>
                <a:spcPts val="0"/>
              </a:spcAft>
              <a:buNone/>
            </a:pPr>
            <a:endParaRPr sz="700">
              <a:latin typeface="Caveat"/>
              <a:ea typeface="Caveat"/>
              <a:cs typeface="Caveat"/>
              <a:sym typeface="Caveat"/>
            </a:endParaRPr>
          </a:p>
          <a:p>
            <a:pPr marL="0" lvl="0" indent="0" algn="l" rtl="0">
              <a:spcBef>
                <a:spcPts val="1600"/>
              </a:spcBef>
              <a:spcAft>
                <a:spcPts val="1600"/>
              </a:spcAft>
              <a:buNone/>
            </a:pPr>
            <a:endParaRPr sz="700">
              <a:highlight>
                <a:srgbClr val="FBFBFB"/>
              </a:highlight>
              <a:latin typeface="Georgia"/>
              <a:ea typeface="Georgia"/>
              <a:cs typeface="Georgia"/>
              <a:sym typeface="Georgia"/>
            </a:endParaRPr>
          </a:p>
        </p:txBody>
      </p:sp>
      <p:sp>
        <p:nvSpPr>
          <p:cNvPr id="87" name="Google Shape;87;p17"/>
          <p:cNvSpPr txBox="1">
            <a:spLocks noGrp="1"/>
          </p:cNvSpPr>
          <p:nvPr>
            <p:ph type="body" idx="1"/>
          </p:nvPr>
        </p:nvSpPr>
        <p:spPr>
          <a:xfrm>
            <a:off x="1984900" y="3649725"/>
            <a:ext cx="5174400" cy="149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i="1"/>
              <a:t>“Aeon Corp., a major English language school operator based in Tokyo, said the number of elementary school teachers learning at their 250 schools nationwide has increased by about 8 percent in the last five years, with many of them saying they do not know how to teach the language.”</a:t>
            </a:r>
            <a:endParaRPr sz="900" i="1"/>
          </a:p>
          <a:p>
            <a:pPr marL="0" lvl="0" indent="0" algn="l" rtl="0">
              <a:spcBef>
                <a:spcPts val="1600"/>
              </a:spcBef>
              <a:spcAft>
                <a:spcPts val="0"/>
              </a:spcAft>
              <a:buNone/>
            </a:pPr>
            <a:r>
              <a:rPr lang="en" sz="900" i="1"/>
              <a:t>“To accommodate the future changes, the education ministry has come up with a five-year road map for providing training and raising “leaders” in English education at elementary schools in each of Japan’s 47 prefectures.”</a:t>
            </a:r>
            <a:endParaRPr sz="700" i="1"/>
          </a:p>
          <a:p>
            <a:pPr marL="0" lvl="0" indent="0" algn="l" rtl="0">
              <a:spcBef>
                <a:spcPts val="1600"/>
              </a:spcBef>
              <a:spcAft>
                <a:spcPts val="1600"/>
              </a:spcAft>
              <a:buNone/>
            </a:pPr>
            <a:endParaRPr sz="700">
              <a:solidFill>
                <a:srgbClr val="333333"/>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09565"/>
              </a:lnSpc>
              <a:spcBef>
                <a:spcPts val="300"/>
              </a:spcBef>
              <a:spcAft>
                <a:spcPts val="0"/>
              </a:spcAft>
              <a:buClr>
                <a:schemeClr val="dk1"/>
              </a:buClr>
              <a:buSzPts val="1100"/>
              <a:buFont typeface="Arial"/>
              <a:buNone/>
            </a:pPr>
            <a:endParaRPr sz="2400">
              <a:solidFill>
                <a:srgbClr val="252525"/>
              </a:solidFill>
            </a:endParaRPr>
          </a:p>
          <a:p>
            <a:pPr marL="0" lvl="0" indent="0" algn="l" rtl="0">
              <a:spcBef>
                <a:spcPts val="300"/>
              </a:spcBef>
              <a:spcAft>
                <a:spcPts val="0"/>
              </a:spcAft>
              <a:buNone/>
            </a:pPr>
            <a:endParaRPr/>
          </a:p>
        </p:txBody>
      </p:sp>
      <p:pic>
        <p:nvPicPr>
          <p:cNvPr id="93" name="Google Shape;93;p18"/>
          <p:cNvPicPr preferRelativeResize="0"/>
          <p:nvPr/>
        </p:nvPicPr>
        <p:blipFill rotWithShape="1">
          <a:blip r:embed="rId3">
            <a:alphaModFix/>
          </a:blip>
          <a:srcRect r="9853"/>
          <a:stretch/>
        </p:blipFill>
        <p:spPr>
          <a:xfrm>
            <a:off x="5731525" y="287300"/>
            <a:ext cx="3350875" cy="4568875"/>
          </a:xfrm>
          <a:prstGeom prst="rect">
            <a:avLst/>
          </a:prstGeom>
          <a:noFill/>
          <a:ln>
            <a:noFill/>
          </a:ln>
        </p:spPr>
      </p:pic>
      <p:sp>
        <p:nvSpPr>
          <p:cNvPr id="94" name="Google Shape;94;p18"/>
          <p:cNvSpPr txBox="1">
            <a:spLocks noGrp="1"/>
          </p:cNvSpPr>
          <p:nvPr>
            <p:ph type="body" idx="1"/>
          </p:nvPr>
        </p:nvSpPr>
        <p:spPr>
          <a:xfrm>
            <a:off x="96536" y="776048"/>
            <a:ext cx="5771100" cy="3416400"/>
          </a:xfrm>
          <a:prstGeom prst="rect">
            <a:avLst/>
          </a:prstGeom>
        </p:spPr>
        <p:txBody>
          <a:bodyPr spcFirstLastPara="1" wrap="square" lIns="91425" tIns="91425" rIns="91425" bIns="91425" anchor="t" anchorCtr="0">
            <a:noAutofit/>
          </a:bodyPr>
          <a:lstStyle/>
          <a:p>
            <a:pPr marL="457200" lvl="0" indent="-304800" algn="l" rtl="0">
              <a:lnSpc>
                <a:spcPct val="109565"/>
              </a:lnSpc>
              <a:spcBef>
                <a:spcPts val="300"/>
              </a:spcBef>
              <a:spcAft>
                <a:spcPts val="0"/>
              </a:spcAft>
              <a:buSzPts val="1200"/>
              <a:buChar char="●"/>
            </a:pPr>
            <a:r>
              <a:rPr lang="en" sz="1200"/>
              <a:t>The Olympic Committee is looking to accept more than 90,000 volunteers in 2020.</a:t>
            </a:r>
            <a:endParaRPr sz="1200"/>
          </a:p>
          <a:p>
            <a:pPr marL="457200" lvl="0" indent="-304800" algn="l" rtl="0">
              <a:lnSpc>
                <a:spcPct val="109565"/>
              </a:lnSpc>
              <a:spcBef>
                <a:spcPts val="0"/>
              </a:spcBef>
              <a:spcAft>
                <a:spcPts val="0"/>
              </a:spcAft>
              <a:buSzPts val="1200"/>
              <a:buChar char="●"/>
            </a:pPr>
            <a:r>
              <a:rPr lang="en" sz="1200"/>
              <a:t>Language learning students will gain the opportunity to practice what they have been taught.</a:t>
            </a:r>
            <a:endParaRPr sz="1200"/>
          </a:p>
          <a:p>
            <a:pPr marL="457200" lvl="0" indent="0" algn="l" rtl="0">
              <a:lnSpc>
                <a:spcPct val="109565"/>
              </a:lnSpc>
              <a:spcBef>
                <a:spcPts val="300"/>
              </a:spcBef>
              <a:spcAft>
                <a:spcPts val="0"/>
              </a:spcAft>
              <a:buNone/>
            </a:pPr>
            <a:endParaRPr sz="1200"/>
          </a:p>
          <a:p>
            <a:pPr marL="457200" lvl="0" indent="457200" algn="l" rtl="0">
              <a:lnSpc>
                <a:spcPct val="109565"/>
              </a:lnSpc>
              <a:spcBef>
                <a:spcPts val="300"/>
              </a:spcBef>
              <a:spcAft>
                <a:spcPts val="0"/>
              </a:spcAft>
              <a:buNone/>
            </a:pPr>
            <a:r>
              <a:rPr lang="en" sz="1200"/>
              <a:t>“The Olympics is going to be an outstanding </a:t>
            </a:r>
            <a:endParaRPr sz="1200"/>
          </a:p>
          <a:p>
            <a:pPr marL="457200" lvl="0" indent="457200" algn="l" rtl="0">
              <a:lnSpc>
                <a:spcPct val="109565"/>
              </a:lnSpc>
              <a:spcBef>
                <a:spcPts val="300"/>
              </a:spcBef>
              <a:spcAft>
                <a:spcPts val="0"/>
              </a:spcAft>
              <a:buNone/>
            </a:pPr>
            <a:r>
              <a:rPr lang="en" sz="1200"/>
              <a:t>experience for the students. They get to take </a:t>
            </a:r>
            <a:endParaRPr sz="1200"/>
          </a:p>
          <a:p>
            <a:pPr marL="457200" lvl="0" indent="457200" algn="l" rtl="0">
              <a:lnSpc>
                <a:spcPct val="109565"/>
              </a:lnSpc>
              <a:spcBef>
                <a:spcPts val="300"/>
              </a:spcBef>
              <a:spcAft>
                <a:spcPts val="0"/>
              </a:spcAft>
              <a:buNone/>
            </a:pPr>
            <a:r>
              <a:rPr lang="en" sz="1200"/>
              <a:t>part in an international sports event.” </a:t>
            </a:r>
            <a:endParaRPr sz="1200"/>
          </a:p>
          <a:p>
            <a:pPr marL="1828800" lvl="0" indent="-304800" algn="l" rtl="0">
              <a:lnSpc>
                <a:spcPct val="109565"/>
              </a:lnSpc>
              <a:spcBef>
                <a:spcPts val="300"/>
              </a:spcBef>
              <a:spcAft>
                <a:spcPts val="0"/>
              </a:spcAft>
              <a:buSzPts val="1200"/>
              <a:buChar char="-"/>
            </a:pPr>
            <a:r>
              <a:rPr lang="en" sz="1200"/>
              <a:t>Takumi Okado, Kanda University of International Studies. </a:t>
            </a:r>
            <a:endParaRPr sz="1200"/>
          </a:p>
          <a:p>
            <a:pPr marL="1371600" lvl="0" indent="0" algn="l" rtl="0">
              <a:lnSpc>
                <a:spcPct val="109565"/>
              </a:lnSpc>
              <a:spcBef>
                <a:spcPts val="300"/>
              </a:spcBef>
              <a:spcAft>
                <a:spcPts val="0"/>
              </a:spcAft>
              <a:buNone/>
            </a:pPr>
            <a:endParaRPr sz="1200"/>
          </a:p>
          <a:p>
            <a:pPr marL="457200" lvl="0" indent="-304800" algn="l" rtl="0">
              <a:lnSpc>
                <a:spcPct val="109565"/>
              </a:lnSpc>
              <a:spcBef>
                <a:spcPts val="300"/>
              </a:spcBef>
              <a:spcAft>
                <a:spcPts val="0"/>
              </a:spcAft>
              <a:buSzPts val="1200"/>
              <a:buChar char="●"/>
            </a:pPr>
            <a:r>
              <a:rPr lang="en" sz="1200"/>
              <a:t>Some students will use the  Olympic experience to begin a careers in the sports industry, such as  in sports media or sports event organizing. </a:t>
            </a:r>
            <a:endParaRPr sz="12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Japanese Public Education</a:t>
            </a:r>
            <a:endParaRPr b="1">
              <a:solidFill>
                <a:schemeClr val="dk2"/>
              </a:solidFill>
            </a:endParaRPr>
          </a:p>
        </p:txBody>
      </p:sp>
      <p:sp>
        <p:nvSpPr>
          <p:cNvPr id="100" name="Google Shape;100;p19"/>
          <p:cNvSpPr txBox="1">
            <a:spLocks noGrp="1"/>
          </p:cNvSpPr>
          <p:nvPr>
            <p:ph type="body" idx="1"/>
          </p:nvPr>
        </p:nvSpPr>
        <p:spPr>
          <a:xfrm>
            <a:off x="311700" y="1017725"/>
            <a:ext cx="8520600" cy="3733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t>Elementary School (小学校 </a:t>
            </a:r>
            <a:r>
              <a:rPr lang="en" sz="1200" i="1"/>
              <a:t>shougakkou</a:t>
            </a:r>
            <a:r>
              <a:rPr lang="en" sz="1200"/>
              <a:t>) </a:t>
            </a:r>
            <a:endParaRPr sz="1200"/>
          </a:p>
          <a:p>
            <a:pPr marL="457200" lvl="0" indent="-304800" algn="l" rtl="0">
              <a:lnSpc>
                <a:spcPct val="100000"/>
              </a:lnSpc>
              <a:spcBef>
                <a:spcPts val="1600"/>
              </a:spcBef>
              <a:spcAft>
                <a:spcPts val="0"/>
              </a:spcAft>
              <a:buSzPts val="1200"/>
              <a:buChar char="●"/>
            </a:pPr>
            <a:r>
              <a:rPr lang="en" sz="1200"/>
              <a:t>Six years long</a:t>
            </a:r>
            <a:endParaRPr sz="1200"/>
          </a:p>
          <a:p>
            <a:pPr marL="457200" lvl="0" indent="-304800" algn="l" rtl="0">
              <a:lnSpc>
                <a:spcPct val="100000"/>
              </a:lnSpc>
              <a:spcBef>
                <a:spcPts val="0"/>
              </a:spcBef>
              <a:spcAft>
                <a:spcPts val="0"/>
              </a:spcAft>
              <a:buSzPts val="1200"/>
              <a:buChar char="●"/>
            </a:pPr>
            <a:r>
              <a:rPr lang="en" sz="1200"/>
              <a:t>After poor TOEFL test results nationwide (2nd lowest in East Asia), English instruction was mandatory (for grades 5-6) starting 2011 and foreign teaching has increased as a result.</a:t>
            </a:r>
            <a:endParaRPr sz="1200"/>
          </a:p>
          <a:p>
            <a:pPr marL="0" lvl="0" indent="0" algn="l" rtl="0">
              <a:lnSpc>
                <a:spcPct val="100000"/>
              </a:lnSpc>
              <a:spcBef>
                <a:spcPts val="1600"/>
              </a:spcBef>
              <a:spcAft>
                <a:spcPts val="0"/>
              </a:spcAft>
              <a:buNone/>
            </a:pPr>
            <a:r>
              <a:rPr lang="en" sz="1200"/>
              <a:t>Junior High School (中学校 </a:t>
            </a:r>
            <a:r>
              <a:rPr lang="en" sz="1200" i="1"/>
              <a:t>chugakkou</a:t>
            </a:r>
            <a:r>
              <a:rPr lang="en" sz="1200"/>
              <a:t>)</a:t>
            </a:r>
            <a:endParaRPr sz="1200"/>
          </a:p>
          <a:p>
            <a:pPr marL="457200" lvl="0" indent="-304800" algn="l" rtl="0">
              <a:lnSpc>
                <a:spcPct val="100000"/>
              </a:lnSpc>
              <a:spcBef>
                <a:spcPts val="1600"/>
              </a:spcBef>
              <a:spcAft>
                <a:spcPts val="0"/>
              </a:spcAft>
              <a:buSzPts val="1200"/>
              <a:buChar char="●"/>
            </a:pPr>
            <a:r>
              <a:rPr lang="en" sz="1200"/>
              <a:t>Three years long; the original starting point for English instruction among Japanese students</a:t>
            </a:r>
            <a:endParaRPr sz="1200"/>
          </a:p>
          <a:p>
            <a:pPr marL="0" lvl="0" indent="0" algn="l" rtl="0">
              <a:lnSpc>
                <a:spcPct val="100000"/>
              </a:lnSpc>
              <a:spcBef>
                <a:spcPts val="1600"/>
              </a:spcBef>
              <a:spcAft>
                <a:spcPts val="0"/>
              </a:spcAft>
              <a:buNone/>
            </a:pPr>
            <a:r>
              <a:rPr lang="en" sz="1200"/>
              <a:t>High School (高等学校 </a:t>
            </a:r>
            <a:r>
              <a:rPr lang="en" sz="1200" i="1"/>
              <a:t>kotogakkou</a:t>
            </a:r>
            <a:r>
              <a:rPr lang="en" sz="1200"/>
              <a:t>)</a:t>
            </a:r>
            <a:endParaRPr sz="1200"/>
          </a:p>
          <a:p>
            <a:pPr marL="457200" lvl="0" indent="-304800" algn="l" rtl="0">
              <a:lnSpc>
                <a:spcPct val="100000"/>
              </a:lnSpc>
              <a:spcBef>
                <a:spcPts val="1600"/>
              </a:spcBef>
              <a:spcAft>
                <a:spcPts val="0"/>
              </a:spcAft>
              <a:buSzPts val="1200"/>
              <a:buChar char="●"/>
            </a:pPr>
            <a:r>
              <a:rPr lang="en" sz="1200"/>
              <a:t>Three years long with more serious English instruction</a:t>
            </a:r>
            <a:endParaRPr sz="1200"/>
          </a:p>
          <a:p>
            <a:pPr marL="457200" lvl="0" indent="-304800" algn="l" rtl="0">
              <a:lnSpc>
                <a:spcPct val="100000"/>
              </a:lnSpc>
              <a:spcBef>
                <a:spcPts val="0"/>
              </a:spcBef>
              <a:spcAft>
                <a:spcPts val="0"/>
              </a:spcAft>
              <a:buSzPts val="1200"/>
              <a:buChar char="●"/>
            </a:pPr>
            <a:r>
              <a:rPr lang="en" sz="1200"/>
              <a:t>NOT free, tuition depends on provincial government</a:t>
            </a:r>
            <a:endParaRPr sz="1200"/>
          </a:p>
          <a:p>
            <a:pPr marL="457200" lvl="0" indent="-304800" algn="l" rtl="0">
              <a:lnSpc>
                <a:spcPct val="100000"/>
              </a:lnSpc>
              <a:spcBef>
                <a:spcPts val="0"/>
              </a:spcBef>
              <a:spcAft>
                <a:spcPts val="0"/>
              </a:spcAft>
              <a:buSzPts val="1200"/>
              <a:buChar char="●"/>
            </a:pPr>
            <a:r>
              <a:rPr lang="en" sz="1200"/>
              <a:t>High stress, high risk testing culture</a:t>
            </a:r>
            <a:endParaRPr sz="1200"/>
          </a:p>
          <a:p>
            <a:pPr marL="0" lvl="0" indent="0" algn="l" rtl="0">
              <a:lnSpc>
                <a:spcPct val="100000"/>
              </a:lnSpc>
              <a:spcBef>
                <a:spcPts val="1600"/>
              </a:spcBef>
              <a:spcAft>
                <a:spcPts val="0"/>
              </a:spcAft>
              <a:buNone/>
            </a:pPr>
            <a:r>
              <a:rPr lang="en" sz="1200"/>
              <a:t>Universities and Community Colleges (大学 </a:t>
            </a:r>
            <a:r>
              <a:rPr lang="en" sz="1200" i="1"/>
              <a:t>daigaku</a:t>
            </a:r>
            <a:r>
              <a:rPr lang="en" sz="1200"/>
              <a:t>, 短期大学 </a:t>
            </a:r>
            <a:r>
              <a:rPr lang="en" sz="1200" i="1"/>
              <a:t>tanki daigaku</a:t>
            </a:r>
            <a:r>
              <a:rPr lang="en" sz="1200"/>
              <a:t>)</a:t>
            </a:r>
            <a:endParaRPr sz="1200"/>
          </a:p>
          <a:p>
            <a:pPr marL="457200" lvl="0" indent="-304800" algn="l" rtl="0">
              <a:lnSpc>
                <a:spcPct val="100000"/>
              </a:lnSpc>
              <a:spcBef>
                <a:spcPts val="1600"/>
              </a:spcBef>
              <a:spcAft>
                <a:spcPts val="0"/>
              </a:spcAft>
              <a:buSzPts val="1200"/>
              <a:buChar char="●"/>
            </a:pPr>
            <a:r>
              <a:rPr lang="en" sz="1200"/>
              <a:t>Blend of traditional Japanese-style and Western instruction</a:t>
            </a:r>
            <a:endParaRPr sz="1200"/>
          </a:p>
          <a:p>
            <a:pPr marL="457200" lvl="0" indent="-304800" algn="l" rtl="0">
              <a:lnSpc>
                <a:spcPct val="100000"/>
              </a:lnSpc>
              <a:spcBef>
                <a:spcPts val="0"/>
              </a:spcBef>
              <a:spcAft>
                <a:spcPts val="0"/>
              </a:spcAft>
              <a:buSzPts val="1200"/>
              <a:buChar char="●"/>
            </a:pPr>
            <a:r>
              <a:rPr lang="en" sz="1200"/>
              <a:t>English courses are usually compulsory</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0"/>
          <p:cNvPicPr preferRelativeResize="0"/>
          <p:nvPr/>
        </p:nvPicPr>
        <p:blipFill>
          <a:blip r:embed="rId3">
            <a:alphaModFix/>
          </a:blip>
          <a:stretch>
            <a:fillRect/>
          </a:stretch>
        </p:blipFill>
        <p:spPr>
          <a:xfrm>
            <a:off x="6999375" y="0"/>
            <a:ext cx="2144628" cy="2956748"/>
          </a:xfrm>
          <a:prstGeom prst="rect">
            <a:avLst/>
          </a:prstGeom>
          <a:noFill/>
          <a:ln>
            <a:noFill/>
          </a:ln>
        </p:spPr>
      </p:pic>
      <p:sp>
        <p:nvSpPr>
          <p:cNvPr id="106" name="Google Shape;106;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Your Role as a Foreign Teacher</a:t>
            </a:r>
            <a:endParaRPr b="1">
              <a:solidFill>
                <a:schemeClr val="dk2"/>
              </a:solidFill>
            </a:endParaRPr>
          </a:p>
        </p:txBody>
      </p:sp>
      <p:sp>
        <p:nvSpPr>
          <p:cNvPr id="107" name="Google Shape;107;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ALTs</a:t>
            </a:r>
            <a:endParaRPr sz="1200"/>
          </a:p>
          <a:p>
            <a:pPr marL="457200" lvl="0" indent="-304800" algn="l" rtl="0">
              <a:spcBef>
                <a:spcPts val="1600"/>
              </a:spcBef>
              <a:spcAft>
                <a:spcPts val="0"/>
              </a:spcAft>
              <a:buSzPts val="1200"/>
              <a:buChar char="●"/>
            </a:pPr>
            <a:r>
              <a:rPr lang="en" sz="1200"/>
              <a:t>As a result of Japanese laws regarding mandatory English education starting from elementary school, quality ALTs are in need around the country.</a:t>
            </a:r>
            <a:endParaRPr sz="1200"/>
          </a:p>
          <a:p>
            <a:pPr marL="457200" lvl="0" indent="-304800" algn="l" rtl="0">
              <a:spcBef>
                <a:spcPts val="0"/>
              </a:spcBef>
              <a:spcAft>
                <a:spcPts val="0"/>
              </a:spcAft>
              <a:buSzPts val="1200"/>
              <a:buChar char="●"/>
            </a:pPr>
            <a:r>
              <a:rPr lang="en" sz="1200"/>
              <a:t>Most jobs expect an ALT to function as the secondary teacher or play a supporting role to a native Japanese teacher.</a:t>
            </a:r>
            <a:endParaRPr sz="1200"/>
          </a:p>
          <a:p>
            <a:pPr marL="457200" lvl="0" indent="-304800" algn="l" rtl="0">
              <a:spcBef>
                <a:spcPts val="0"/>
              </a:spcBef>
              <a:spcAft>
                <a:spcPts val="0"/>
              </a:spcAft>
              <a:buSzPts val="1200"/>
              <a:buChar char="●"/>
            </a:pPr>
            <a:r>
              <a:rPr lang="en" sz="1200"/>
              <a:t>Most English classes are administered in Japanese and while ALTs can provide linguistic support, they are usually there to spark interest in the students and motivate students to learn.</a:t>
            </a:r>
            <a:endParaRPr sz="1200"/>
          </a:p>
          <a:p>
            <a:pPr marL="457200" lvl="0" indent="-304800" algn="l" rtl="0">
              <a:spcBef>
                <a:spcPts val="0"/>
              </a:spcBef>
              <a:spcAft>
                <a:spcPts val="0"/>
              </a:spcAft>
              <a:buSzPts val="1200"/>
              <a:buChar char="●"/>
            </a:pPr>
            <a:r>
              <a:rPr lang="en" sz="1200"/>
              <a:t>JETs have the additional expectations of international exchange within their communities.</a:t>
            </a:r>
            <a:endParaRPr sz="1200"/>
          </a:p>
          <a:p>
            <a:pPr marL="0" lvl="0" indent="0" algn="l" rtl="0">
              <a:spcBef>
                <a:spcPts val="1600"/>
              </a:spcBef>
              <a:spcAft>
                <a:spcPts val="0"/>
              </a:spcAft>
              <a:buNone/>
            </a:pPr>
            <a:r>
              <a:rPr lang="en" sz="1200"/>
              <a:t>Eikaiwa (英会話)</a:t>
            </a:r>
            <a:endParaRPr sz="1200"/>
          </a:p>
          <a:p>
            <a:pPr marL="457200" lvl="0" indent="-304800" algn="l" rtl="0">
              <a:spcBef>
                <a:spcPts val="1600"/>
              </a:spcBef>
              <a:spcAft>
                <a:spcPts val="0"/>
              </a:spcAft>
              <a:buSzPts val="1200"/>
              <a:buChar char="●"/>
            </a:pPr>
            <a:r>
              <a:rPr lang="en" sz="1200"/>
              <a:t>English Conversation schools, </a:t>
            </a:r>
            <a:r>
              <a:rPr lang="en" sz="1200" i="1"/>
              <a:t>eikaiwa</a:t>
            </a:r>
            <a:r>
              <a:rPr lang="en" sz="1200"/>
              <a:t>, have increased in popularity for Japanese students and foreign teachers since the 1990s.</a:t>
            </a:r>
            <a:endParaRPr sz="1200"/>
          </a:p>
          <a:p>
            <a:pPr marL="457200" lvl="0" indent="-304800" algn="l" rtl="0">
              <a:spcBef>
                <a:spcPts val="0"/>
              </a:spcBef>
              <a:spcAft>
                <a:spcPts val="0"/>
              </a:spcAft>
              <a:buSzPts val="1200"/>
              <a:buChar char="●"/>
            </a:pPr>
            <a:r>
              <a:rPr lang="en" sz="1200"/>
              <a:t>Most native English teachers perform as both teachers and salespeople, since their employers are privately operated and the market is competitive.</a:t>
            </a:r>
            <a:endParaRPr sz="1200"/>
          </a:p>
          <a:p>
            <a:pPr marL="457200" lvl="0" indent="-304800" algn="l" rtl="0">
              <a:spcBef>
                <a:spcPts val="0"/>
              </a:spcBef>
              <a:spcAft>
                <a:spcPts val="0"/>
              </a:spcAft>
              <a:buSzPts val="1200"/>
              <a:buChar char="●"/>
            </a:pPr>
            <a:r>
              <a:rPr lang="en" sz="1200"/>
              <a:t>Big chains in the cities are competitive work environments where success is demanded, smaller chains are at risk for closure during hard economic times.</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Culture in Classroom</a:t>
            </a:r>
            <a:endParaRPr b="1">
              <a:solidFill>
                <a:schemeClr val="dk2"/>
              </a:solidFill>
            </a:endParaRPr>
          </a:p>
        </p:txBody>
      </p:sp>
      <p:sp>
        <p:nvSpPr>
          <p:cNvPr id="113" name="Google Shape;113;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Class usually begins with the class bowing to the teacher. </a:t>
            </a:r>
            <a:endParaRPr sz="1200"/>
          </a:p>
          <a:p>
            <a:pPr marL="914400" lvl="1" indent="-304800" algn="l" rtl="0">
              <a:spcBef>
                <a:spcPts val="0"/>
              </a:spcBef>
              <a:spcAft>
                <a:spcPts val="0"/>
              </a:spcAft>
              <a:buSzPts val="1200"/>
              <a:buChar char="○"/>
            </a:pPr>
            <a:r>
              <a:rPr lang="en" sz="1200"/>
              <a:t>Some schools provide a brief meditation period as well.  </a:t>
            </a:r>
            <a:endParaRPr sz="1200"/>
          </a:p>
          <a:p>
            <a:pPr marL="457200" lvl="0" indent="-304800" algn="l" rtl="0">
              <a:spcBef>
                <a:spcPts val="0"/>
              </a:spcBef>
              <a:spcAft>
                <a:spcPts val="0"/>
              </a:spcAft>
              <a:buSzPts val="1200"/>
              <a:buChar char="●"/>
            </a:pPr>
            <a:r>
              <a:rPr lang="en" sz="1200"/>
              <a:t>Japanese elementary schools</a:t>
            </a:r>
            <a:endParaRPr sz="1200"/>
          </a:p>
          <a:p>
            <a:pPr marL="914400" lvl="1" indent="-304800" algn="l" rtl="0">
              <a:spcBef>
                <a:spcPts val="0"/>
              </a:spcBef>
              <a:spcAft>
                <a:spcPts val="0"/>
              </a:spcAft>
              <a:buSzPts val="1200"/>
              <a:buChar char="○"/>
            </a:pPr>
            <a:r>
              <a:rPr lang="en" sz="1200"/>
              <a:t>Students clean the classrooms, halls, and yards of their school in these teams. </a:t>
            </a:r>
            <a:endParaRPr sz="1200"/>
          </a:p>
          <a:p>
            <a:pPr marL="914400" lvl="1" indent="-304800" algn="l" rtl="0">
              <a:spcBef>
                <a:spcPts val="0"/>
              </a:spcBef>
              <a:spcAft>
                <a:spcPts val="0"/>
              </a:spcAft>
              <a:buSzPts val="1200"/>
              <a:buChar char="○"/>
            </a:pPr>
            <a:r>
              <a:rPr lang="en" sz="1200"/>
              <a:t>The students eat lunch together in their classrooms, with their teacher. </a:t>
            </a:r>
            <a:endParaRPr sz="1200"/>
          </a:p>
          <a:p>
            <a:pPr marL="914400" lvl="1" indent="-304800" algn="l" rtl="0">
              <a:spcBef>
                <a:spcPts val="0"/>
              </a:spcBef>
              <a:spcAft>
                <a:spcPts val="0"/>
              </a:spcAft>
              <a:buSzPts val="1200"/>
              <a:buChar char="○"/>
            </a:pPr>
            <a:r>
              <a:rPr lang="en" sz="1200"/>
              <a:t>Young children tend to be  tolerated to a greater extent, especially when they misbehave. </a:t>
            </a:r>
            <a:endParaRPr sz="1200"/>
          </a:p>
          <a:p>
            <a:pPr marL="914400" lvl="1" indent="-304800" algn="l" rtl="0">
              <a:lnSpc>
                <a:spcPct val="100000"/>
              </a:lnSpc>
              <a:spcBef>
                <a:spcPts val="0"/>
              </a:spcBef>
              <a:spcAft>
                <a:spcPts val="0"/>
              </a:spcAft>
              <a:buSzPts val="1200"/>
              <a:buChar char="○"/>
            </a:pPr>
            <a:r>
              <a:rPr lang="en" sz="1200"/>
              <a:t>Elementary school homework. (</a:t>
            </a:r>
            <a:r>
              <a:rPr lang="en" sz="1200" u="sng">
                <a:solidFill>
                  <a:schemeClr val="accent5"/>
                </a:solidFill>
                <a:hlinkClick r:id="rId4">
                  <a:extLst>
                    <a:ext uri="{A12FA001-AC4F-418D-AE19-62706E023703}">
                      <ahyp:hlinkClr xmlns:ahyp="http://schemas.microsoft.com/office/drawing/2018/hyperlinkcolor" val="tx"/>
                    </a:ext>
                  </a:extLst>
                </a:hlinkClick>
              </a:rPr>
              <a:t>https://www.youtube.com/watch?v=QTMPHzeD2n0</a:t>
            </a:r>
            <a:r>
              <a:rPr lang="en" sz="1200"/>
              <a:t>)</a:t>
            </a:r>
            <a:endParaRPr sz="1200"/>
          </a:p>
          <a:p>
            <a:pPr marL="457200" lvl="0" indent="-304800" algn="l" rtl="0">
              <a:spcBef>
                <a:spcPts val="0"/>
              </a:spcBef>
              <a:spcAft>
                <a:spcPts val="0"/>
              </a:spcAft>
              <a:buSzPts val="1200"/>
              <a:buChar char="●"/>
            </a:pPr>
            <a:r>
              <a:rPr lang="en" sz="1200"/>
              <a:t>Most middle and high schools require students to wear uniforms. </a:t>
            </a:r>
            <a:endParaRPr sz="1200"/>
          </a:p>
          <a:p>
            <a:pPr marL="914400" lvl="1" indent="-304800" algn="l" rtl="0">
              <a:spcBef>
                <a:spcPts val="0"/>
              </a:spcBef>
              <a:spcAft>
                <a:spcPts val="0"/>
              </a:spcAft>
              <a:buSzPts val="1200"/>
              <a:buChar char="○"/>
            </a:pPr>
            <a:r>
              <a:rPr lang="en" sz="1200"/>
              <a:t>Boys generally wear pants and jackets with stand-up collar.</a:t>
            </a:r>
            <a:endParaRPr sz="1200"/>
          </a:p>
          <a:p>
            <a:pPr marL="914400" lvl="1" indent="-304800" algn="l" rtl="0">
              <a:spcBef>
                <a:spcPts val="0"/>
              </a:spcBef>
              <a:spcAft>
                <a:spcPts val="0"/>
              </a:spcAft>
              <a:buSzPts val="1200"/>
              <a:buChar char="○"/>
            </a:pPr>
            <a:r>
              <a:rPr lang="en" sz="1200"/>
              <a:t>Girls wear two-piece suit with sailor collar or blazers and skirts.</a:t>
            </a:r>
            <a:endParaRPr sz="1200"/>
          </a:p>
          <a:p>
            <a:pPr marL="457200" lvl="0" indent="-304800" algn="l" rtl="0">
              <a:spcBef>
                <a:spcPts val="0"/>
              </a:spcBef>
              <a:spcAft>
                <a:spcPts val="0"/>
              </a:spcAft>
              <a:buSzPts val="1200"/>
              <a:buChar char="●"/>
            </a:pPr>
            <a:r>
              <a:rPr lang="en" sz="1200"/>
              <a:t>Extracurricular activities become available starting at middle school. </a:t>
            </a:r>
            <a:endParaRPr sz="1200"/>
          </a:p>
          <a:p>
            <a:pPr marL="914400" lvl="1" indent="-304800" algn="l" rtl="0">
              <a:spcBef>
                <a:spcPts val="0"/>
              </a:spcBef>
              <a:spcAft>
                <a:spcPts val="0"/>
              </a:spcAft>
              <a:buSzPts val="1200"/>
              <a:buChar char="○"/>
            </a:pPr>
            <a:r>
              <a:rPr lang="en" sz="1200"/>
              <a:t>Such as a sports team, a musical or arts group, or a science club. </a:t>
            </a:r>
            <a:endParaRPr sz="1200"/>
          </a:p>
          <a:p>
            <a:pPr marL="457200" lvl="0" indent="-304800" algn="l" rtl="0">
              <a:spcBef>
                <a:spcPts val="0"/>
              </a:spcBef>
              <a:spcAft>
                <a:spcPts val="0"/>
              </a:spcAft>
              <a:buSzPts val="1200"/>
              <a:buChar char="●"/>
            </a:pPr>
            <a:r>
              <a:rPr lang="en" sz="1200"/>
              <a:t>Sleep tolerance (High School)</a:t>
            </a:r>
            <a:endParaRPr sz="1200"/>
          </a:p>
          <a:p>
            <a:pPr marL="914400" lvl="1" indent="-304800" algn="l" rtl="0">
              <a:spcBef>
                <a:spcPts val="0"/>
              </a:spcBef>
              <a:spcAft>
                <a:spcPts val="0"/>
              </a:spcAft>
              <a:buSzPts val="1200"/>
              <a:buChar char="○"/>
            </a:pPr>
            <a:r>
              <a:rPr lang="en" sz="1200"/>
              <a:t>Because of the strenuous nature of Japanese schools, particularly  in high schools, the understanding and tolerance for students sleeping in class is much higher than in the U.S.</a:t>
            </a:r>
            <a:endParaRPr sz="1200"/>
          </a:p>
          <a:p>
            <a:pPr marL="914400" marR="0" lvl="0" indent="0" algn="l" rtl="0">
              <a:lnSpc>
                <a:spcPct val="115000"/>
              </a:lnSpc>
              <a:spcBef>
                <a:spcPts val="1600"/>
              </a:spcBef>
              <a:spcAft>
                <a:spcPts val="1600"/>
              </a:spcAft>
              <a:buNone/>
            </a:pPr>
            <a:endParaRPr sz="900">
              <a:solidFill>
                <a:srgbClr val="333333"/>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1683</Words>
  <Application>Microsoft Macintosh PowerPoint</Application>
  <PresentationFormat>On-screen Show (16:9)</PresentationFormat>
  <Paragraphs>124</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Roboto</vt:lpstr>
      <vt:lpstr>Georgia</vt:lpstr>
      <vt:lpstr>Montserrat</vt:lpstr>
      <vt:lpstr>Arial</vt:lpstr>
      <vt:lpstr>Caveat</vt:lpstr>
      <vt:lpstr>Simple Light</vt:lpstr>
      <vt:lpstr>PowerPoint Presentation</vt:lpstr>
      <vt:lpstr>PowerPoint Presentation</vt:lpstr>
      <vt:lpstr>People’s need for English</vt:lpstr>
      <vt:lpstr>PowerPoint Presentation</vt:lpstr>
      <vt:lpstr>PowerPoint Presentation</vt:lpstr>
      <vt:lpstr> </vt:lpstr>
      <vt:lpstr>Japanese Public Education</vt:lpstr>
      <vt:lpstr>Your Role as a Foreign Teacher</vt:lpstr>
      <vt:lpstr>Culture in Classroom</vt:lpstr>
      <vt:lpstr>PowerPoint Presentation</vt:lpstr>
      <vt:lpstr>PowerPoint Presentation</vt:lpstr>
      <vt:lpstr>PowerPoint Presentation</vt:lpstr>
      <vt:lpstr>PowerPoint Presentation</vt:lpstr>
      <vt:lpstr>Culture in Classroom </vt:lpstr>
      <vt:lpstr>Employment</vt:lpstr>
      <vt:lpstr>Employment</vt:lpstr>
      <vt:lpstr>References and 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 Derett</cp:lastModifiedBy>
  <cp:revision>3</cp:revision>
  <dcterms:modified xsi:type="dcterms:W3CDTF">2022-10-27T00:08:58Z</dcterms:modified>
</cp:coreProperties>
</file>